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7"/>
  </p:notesMasterIdLst>
  <p:handoutMasterIdLst>
    <p:handoutMasterId r:id="rId18"/>
  </p:handoutMasterIdLst>
  <p:sldIdLst>
    <p:sldId id="355" r:id="rId7"/>
    <p:sldId id="377" r:id="rId8"/>
    <p:sldId id="378" r:id="rId9"/>
    <p:sldId id="373" r:id="rId10"/>
    <p:sldId id="371" r:id="rId11"/>
    <p:sldId id="372" r:id="rId12"/>
    <p:sldId id="374" r:id="rId13"/>
    <p:sldId id="375" r:id="rId14"/>
    <p:sldId id="369" r:id="rId15"/>
    <p:sldId id="376" r:id="rId1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0" autoAdjust="0"/>
    <p:restoredTop sz="88272" autoAdjust="0"/>
  </p:normalViewPr>
  <p:slideViewPr>
    <p:cSldViewPr snapToGrid="0">
      <p:cViewPr varScale="1">
        <p:scale>
          <a:sx n="96" d="100"/>
          <a:sy n="96" d="100"/>
        </p:scale>
        <p:origin x="984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31/07/2018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31/07/2018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Cakal, Karakaya, Meßmer</a:t>
            </a:r>
          </a:p>
          <a:p>
            <a:r>
              <a:rPr lang="de-DE" dirty="0"/>
              <a:t>Technische Universität München</a:t>
            </a:r>
          </a:p>
          <a:p>
            <a:r>
              <a:rPr lang="de-DE" dirty="0"/>
              <a:t>Software Lab</a:t>
            </a:r>
          </a:p>
          <a:p>
            <a:r>
              <a:rPr lang="de-DE" dirty="0"/>
              <a:t>Department of Civil, Geo and Engineering</a:t>
            </a:r>
          </a:p>
          <a:p>
            <a:r>
              <a:rPr lang="de-DE" dirty="0"/>
              <a:t>Munich, 02. August 2018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1198533"/>
          </a:xfrm>
        </p:spPr>
        <p:txBody>
          <a:bodyPr/>
          <a:lstStyle/>
          <a:p>
            <a:r>
              <a:rPr lang="en-US" dirty="0"/>
              <a:t>Development of a model order reduction library </a:t>
            </a:r>
            <a:br>
              <a:rPr lang="en-US" dirty="0"/>
            </a:br>
            <a:r>
              <a:rPr lang="en-US" dirty="0"/>
              <a:t>for an Android-based FEM app</a:t>
            </a:r>
            <a:br>
              <a:rPr lang="de-DE" dirty="0"/>
            </a:br>
            <a:endParaRPr lang="de-DE" sz="2400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542930" cy="365125"/>
          </a:xfrm>
        </p:spPr>
        <p:txBody>
          <a:bodyPr/>
          <a:lstStyle/>
          <a:p>
            <a:r>
              <a:rPr lang="de-DE" dirty="0"/>
              <a:t>SoftwareLab | COME | Karakaya, Cakal, Meßmer | Android Based FEM</a:t>
            </a:r>
            <a:endParaRPr lang="en-US" dirty="0"/>
          </a:p>
        </p:txBody>
      </p:sp>
      <p:sp>
        <p:nvSpPr>
          <p:cNvPr id="35" name="Google Shape;115;p23">
            <a:extLst>
              <a:ext uri="{FF2B5EF4-FFF2-40B4-BE49-F238E27FC236}">
                <a16:creationId xmlns:a16="http://schemas.microsoft.com/office/drawing/2014/main" id="{9806571D-E29F-461E-8714-35082D106B64}"/>
              </a:ext>
            </a:extLst>
          </p:cNvPr>
          <p:cNvSpPr txBox="1"/>
          <p:nvPr/>
        </p:nvSpPr>
        <p:spPr>
          <a:xfrm>
            <a:off x="438359" y="752482"/>
            <a:ext cx="85089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000000"/>
                </a:solidFill>
              </a:rPr>
              <a:t>Work Plan</a:t>
            </a:r>
          </a:p>
          <a:p>
            <a:pPr marL="0" lvl="0" indent="0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3200" dirty="0">
                <a:solidFill>
                  <a:srgbClr val="000000"/>
                </a:solidFill>
              </a:rPr>
            </a:b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29" name="Google Shape;286;p30">
            <a:extLst>
              <a:ext uri="{FF2B5EF4-FFF2-40B4-BE49-F238E27FC236}">
                <a16:creationId xmlns:a16="http://schemas.microsoft.com/office/drawing/2014/main" id="{687BB0FE-3F35-4AC9-BCD3-F02DF0896787}"/>
              </a:ext>
            </a:extLst>
          </p:cNvPr>
          <p:cNvSpPr txBox="1">
            <a:spLocks/>
          </p:cNvSpPr>
          <p:nvPr/>
        </p:nvSpPr>
        <p:spPr>
          <a:xfrm>
            <a:off x="318108" y="1576745"/>
            <a:ext cx="8508900" cy="352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2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</a:p>
          <a:p>
            <a:pPr marL="646112" lvl="2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familiar with the Android Development Environment</a:t>
            </a:r>
            <a:endParaRPr lang="en-US" dirty="0"/>
          </a:p>
          <a:p>
            <a:pPr marL="646112" lvl="2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 Android application layout</a:t>
            </a:r>
            <a:endParaRPr lang="en-US" dirty="0"/>
          </a:p>
          <a:p>
            <a:pPr marL="646112" lvl="2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rendering framework available</a:t>
            </a:r>
          </a:p>
          <a:p>
            <a:pPr marL="646112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</a:pPr>
            <a:r>
              <a:rPr lang="en-US" dirty="0"/>
              <a:t>Implement the FEM-Package (C++)</a:t>
            </a:r>
          </a:p>
          <a:p>
            <a:pPr marL="646112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</a:pPr>
            <a:r>
              <a:rPr lang="en-US" dirty="0"/>
              <a:t>Add some features to the application (Mostly About Visualization)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n-US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1962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- Do</a:t>
            </a:r>
            <a:endParaRPr lang="en-US" dirty="0"/>
          </a:p>
          <a:p>
            <a:pPr marL="646112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 a Model Order Reduction method</a:t>
            </a:r>
          </a:p>
          <a:p>
            <a:pPr marL="823912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First deploy chair’s existing code into developed FEM flow and make performance test</a:t>
            </a:r>
          </a:p>
          <a:p>
            <a:pPr marL="823913" lvl="4" indent="-28575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If time permits go experimental</a:t>
            </a:r>
          </a:p>
          <a:p>
            <a:pPr marL="646112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further features to the application (e.g. geometry types, elements types… )</a:t>
            </a: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290;p30">
            <a:extLst>
              <a:ext uri="{FF2B5EF4-FFF2-40B4-BE49-F238E27FC236}">
                <a16:creationId xmlns:a16="http://schemas.microsoft.com/office/drawing/2014/main" id="{E43CB82B-C6EF-416C-9E99-0FD55B67900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7671" y="2058814"/>
            <a:ext cx="156151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291;p30">
            <a:extLst>
              <a:ext uri="{FF2B5EF4-FFF2-40B4-BE49-F238E27FC236}">
                <a16:creationId xmlns:a16="http://schemas.microsoft.com/office/drawing/2014/main" id="{B6698692-D4BF-41AB-9111-1DBDD612E7F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7671" y="2409329"/>
            <a:ext cx="156151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92;p30">
            <a:extLst>
              <a:ext uri="{FF2B5EF4-FFF2-40B4-BE49-F238E27FC236}">
                <a16:creationId xmlns:a16="http://schemas.microsoft.com/office/drawing/2014/main" id="{D11E91E4-C02A-439A-9FA0-173D6E74E73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7671" y="2772439"/>
            <a:ext cx="156151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93;p30">
            <a:extLst>
              <a:ext uri="{FF2B5EF4-FFF2-40B4-BE49-F238E27FC236}">
                <a16:creationId xmlns:a16="http://schemas.microsoft.com/office/drawing/2014/main" id="{3350FC88-0005-448C-855E-00947B3A5F7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7671" y="3116191"/>
            <a:ext cx="156151" cy="13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294;p30">
            <a:extLst>
              <a:ext uri="{FF2B5EF4-FFF2-40B4-BE49-F238E27FC236}">
                <a16:creationId xmlns:a16="http://schemas.microsoft.com/office/drawing/2014/main" id="{3376A1F3-5311-4F2C-A27D-C0BD5D9363B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7671" y="3435553"/>
            <a:ext cx="156151" cy="137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652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FEF529-D8F6-4AA6-843F-520DB7C1D2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sz="2200" dirty="0"/>
              <a:t>Two Major Fields of Application</a:t>
            </a:r>
          </a:p>
          <a:p>
            <a:pPr algn="ctr"/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3765C-6266-4D1A-9BD0-26A179C982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0712FE-FC80-4E78-A4EA-DB9FB61B323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 err="1"/>
              <a:t>SoftwareLab</a:t>
            </a:r>
            <a:r>
              <a:rPr lang="de-DE" dirty="0"/>
              <a:t> | COME | Karakaya, </a:t>
            </a:r>
            <a:r>
              <a:rPr lang="de-DE" dirty="0" err="1"/>
              <a:t>Cakal</a:t>
            </a:r>
            <a:r>
              <a:rPr lang="de-DE" dirty="0"/>
              <a:t>, Meßmer | Android </a:t>
            </a:r>
            <a:r>
              <a:rPr lang="de-DE" dirty="0" err="1"/>
              <a:t>Based</a:t>
            </a:r>
            <a:r>
              <a:rPr lang="de-DE" dirty="0"/>
              <a:t> FEM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2674A5-6804-407F-956D-27996E915B61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tretch>
            <a:fillRect/>
          </a:stretch>
        </p:blipFill>
        <p:spPr>
          <a:xfrm>
            <a:off x="1611528" y="4381240"/>
            <a:ext cx="1032293" cy="137639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76FAE55-CAF5-4473-A819-4628D66D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using FEM on a Smartphone?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12E25814-1C22-4DCB-8A9B-7B7824BDCED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500181" y="4361750"/>
            <a:ext cx="1080000" cy="1440000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75C17F-7F40-45CD-B988-11F90392A74D}"/>
              </a:ext>
            </a:extLst>
          </p:cNvPr>
          <p:cNvSpPr txBox="1"/>
          <p:nvPr/>
        </p:nvSpPr>
        <p:spPr>
          <a:xfrm>
            <a:off x="1018403" y="2985253"/>
            <a:ext cx="2600999" cy="1941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Teaching Tool</a:t>
            </a:r>
          </a:p>
          <a:p>
            <a:pPr>
              <a:lnSpc>
                <a:spcPct val="114000"/>
              </a:lnSpc>
            </a:pPr>
            <a:endParaRPr lang="en-US" sz="8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Helps students to understand the workflow of FEM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Solutions can be obtained easily</a:t>
            </a:r>
          </a:p>
          <a:p>
            <a:pPr>
              <a:lnSpc>
                <a:spcPct val="114000"/>
              </a:lnSpc>
            </a:pPr>
            <a:endParaRPr lang="en-US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1F073C-4D1E-4C14-A264-22D7E36B1BF2}"/>
              </a:ext>
            </a:extLst>
          </p:cNvPr>
          <p:cNvSpPr/>
          <p:nvPr/>
        </p:nvSpPr>
        <p:spPr>
          <a:xfrm>
            <a:off x="5553955" y="3025938"/>
            <a:ext cx="3111874" cy="1768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/>
              <a:t>Portable Computational Support</a:t>
            </a:r>
          </a:p>
          <a:p>
            <a:endParaRPr lang="de-DE" sz="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Analyse</a:t>
            </a:r>
            <a:r>
              <a:rPr lang="en-US" sz="1400" dirty="0"/>
              <a:t> structure on site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Provides first rough estimation of the problem</a:t>
            </a:r>
          </a:p>
          <a:p>
            <a:pPr algn="ctr"/>
            <a:endParaRPr lang="de-DE" sz="1600" dirty="0"/>
          </a:p>
          <a:p>
            <a:pPr algn="ctr"/>
            <a:endParaRPr lang="de-DE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541B24-9122-4F9F-B224-518B0D62E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936" y="2370376"/>
            <a:ext cx="1676015" cy="3137265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AB6809A1-D8B1-4798-AE72-C60A57CCDBCA}"/>
              </a:ext>
            </a:extLst>
          </p:cNvPr>
          <p:cNvSpPr/>
          <p:nvPr/>
        </p:nvSpPr>
        <p:spPr>
          <a:xfrm rot="2631695">
            <a:off x="2517016" y="2262662"/>
            <a:ext cx="402672" cy="71554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CD2F624-2946-4B40-878B-6BE2118A677B}"/>
              </a:ext>
            </a:extLst>
          </p:cNvPr>
          <p:cNvSpPr/>
          <p:nvPr/>
        </p:nvSpPr>
        <p:spPr>
          <a:xfrm rot="19420273">
            <a:off x="5896307" y="2303983"/>
            <a:ext cx="402672" cy="71554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8A4AEF-F242-4A82-8EAE-8D9EFD6F2028}"/>
              </a:ext>
            </a:extLst>
          </p:cNvPr>
          <p:cNvSpPr txBox="1"/>
          <p:nvPr/>
        </p:nvSpPr>
        <p:spPr>
          <a:xfrm>
            <a:off x="6276783" y="5721375"/>
            <a:ext cx="1526796" cy="160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www.Colourbox.de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89952B-89B2-4531-A6B4-B2CC86989527}"/>
              </a:ext>
            </a:extLst>
          </p:cNvPr>
          <p:cNvSpPr txBox="1"/>
          <p:nvPr/>
        </p:nvSpPr>
        <p:spPr>
          <a:xfrm>
            <a:off x="1364277" y="5721375"/>
            <a:ext cx="1526796" cy="160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www.Colourbox.de</a:t>
            </a:r>
          </a:p>
        </p:txBody>
      </p:sp>
    </p:spTree>
    <p:extLst>
      <p:ext uri="{BB962C8B-B14F-4D97-AF65-F5344CB8AC3E}">
        <p14:creationId xmlns:p14="http://schemas.microsoft.com/office/powerpoint/2010/main" val="404014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9" grpId="0"/>
      <p:bldP spid="20" grpId="0"/>
      <p:bldP spid="13" grpId="0" animBg="1"/>
      <p:bldP spid="18" grpId="0" animBg="1"/>
      <p:bldP spid="22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7F12AB-FBD6-4514-92C6-2CC9FA4AB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9090" y="1765473"/>
            <a:ext cx="8508999" cy="714951"/>
          </a:xfrm>
        </p:spPr>
        <p:txBody>
          <a:bodyPr/>
          <a:lstStyle/>
          <a:p>
            <a:r>
              <a:rPr lang="en-US" sz="2200" dirty="0"/>
              <a:t>We started from the very beginning…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181B43-0637-4156-911F-14DADC3EF74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8C3AF-1704-4131-8D33-200BC8B3341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 err="1"/>
              <a:t>SoftwareLab</a:t>
            </a:r>
            <a:r>
              <a:rPr lang="de-DE" dirty="0"/>
              <a:t> | COME | Karakaya, </a:t>
            </a:r>
            <a:r>
              <a:rPr lang="de-DE" dirty="0" err="1"/>
              <a:t>Cakal</a:t>
            </a:r>
            <a:r>
              <a:rPr lang="de-DE" dirty="0"/>
              <a:t>, Meßmer | Android </a:t>
            </a:r>
            <a:r>
              <a:rPr lang="de-DE" dirty="0" err="1"/>
              <a:t>Based</a:t>
            </a:r>
            <a:r>
              <a:rPr lang="de-DE" dirty="0"/>
              <a:t> FEM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44C0F3-3AAD-4B33-8DAF-30821FEC80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666392" y="2489541"/>
            <a:ext cx="5160616" cy="3974655"/>
          </a:xfrm>
        </p:spPr>
        <p:txBody>
          <a:bodyPr/>
          <a:lstStyle/>
          <a:p>
            <a:r>
              <a:rPr lang="en-US" dirty="0"/>
              <a:t>Our Task is…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a 2D - FEM framework that runs on a wide range of Android devices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Guide user intuitively from Geometry Creation to Post-Processing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dirty="0"/>
              <a:t>Provide a Model Order Reduction Method to solve models more efficiently and be able to solve more complex (bigger) systems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7A9D17-6DFC-4C6D-869B-3A4EBA42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did we start?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FD8314C-838F-414A-9D6E-001AE72E86E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5691" t="3053" r="-12803" b="-19828"/>
          <a:stretch/>
        </p:blipFill>
        <p:spPr>
          <a:xfrm>
            <a:off x="613754" y="2354046"/>
            <a:ext cx="2929548" cy="4969947"/>
          </a:xfrm>
        </p:spPr>
      </p:pic>
      <p:grpSp>
        <p:nvGrpSpPr>
          <p:cNvPr id="6" name="Gruppieren 5"/>
          <p:cNvGrpSpPr/>
          <p:nvPr/>
        </p:nvGrpSpPr>
        <p:grpSpPr>
          <a:xfrm>
            <a:off x="4505498" y="4779818"/>
            <a:ext cx="3214646" cy="1684378"/>
            <a:chOff x="4379053" y="4525786"/>
            <a:chExt cx="3490720" cy="19384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1738C0D-3762-4C00-BECD-618414066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1617" y="4534903"/>
              <a:ext cx="3368156" cy="192929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7C3351-15A6-4D2D-987A-009656A2C763}"/>
                </a:ext>
              </a:extLst>
            </p:cNvPr>
            <p:cNvSpPr/>
            <p:nvPr/>
          </p:nvSpPr>
          <p:spPr>
            <a:xfrm>
              <a:off x="4379053" y="4525786"/>
              <a:ext cx="2315362" cy="19384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  <p:sp>
        <p:nvSpPr>
          <p:cNvPr id="9" name="Textfeld 8"/>
          <p:cNvSpPr txBox="1"/>
          <p:nvPr/>
        </p:nvSpPr>
        <p:spPr>
          <a:xfrm rot="19392641">
            <a:off x="5748531" y="5980602"/>
            <a:ext cx="84144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rPr>
              <a:t>BE FAST</a:t>
            </a:r>
          </a:p>
        </p:txBody>
      </p:sp>
    </p:spTree>
    <p:extLst>
      <p:ext uri="{BB962C8B-B14F-4D97-AF65-F5344CB8AC3E}">
        <p14:creationId xmlns:p14="http://schemas.microsoft.com/office/powerpoint/2010/main" val="20283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uiExpand="1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542930" cy="365125"/>
          </a:xfrm>
        </p:spPr>
        <p:txBody>
          <a:bodyPr/>
          <a:lstStyle/>
          <a:p>
            <a:r>
              <a:rPr lang="de-DE" dirty="0"/>
              <a:t>SoftwareLab | COME | Karakaya, Cakal, Meßmer | Android Based FEM</a:t>
            </a:r>
            <a:endParaRPr lang="en-US" dirty="0"/>
          </a:p>
        </p:txBody>
      </p:sp>
      <p:sp>
        <p:nvSpPr>
          <p:cNvPr id="35" name="Google Shape;115;p23">
            <a:extLst>
              <a:ext uri="{FF2B5EF4-FFF2-40B4-BE49-F238E27FC236}">
                <a16:creationId xmlns:a16="http://schemas.microsoft.com/office/drawing/2014/main" id="{9806571D-E29F-461E-8714-35082D106B64}"/>
              </a:ext>
            </a:extLst>
          </p:cNvPr>
          <p:cNvSpPr txBox="1"/>
          <p:nvPr/>
        </p:nvSpPr>
        <p:spPr>
          <a:xfrm>
            <a:off x="438359" y="752482"/>
            <a:ext cx="85089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000000"/>
                </a:solidFill>
              </a:rPr>
              <a:t>Milestones</a:t>
            </a:r>
          </a:p>
          <a:p>
            <a:pPr marL="0" lvl="0" indent="0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000000"/>
                </a:solidFill>
              </a:rPr>
              <a:t>FEM Package</a:t>
            </a:r>
            <a:br>
              <a:rPr lang="en-GB" sz="3200" dirty="0">
                <a:solidFill>
                  <a:srgbClr val="000000"/>
                </a:solidFill>
              </a:rPr>
            </a:br>
            <a:endParaRPr sz="3200" dirty="0">
              <a:solidFill>
                <a:srgbClr val="000000"/>
              </a:solidFill>
            </a:endParaRPr>
          </a:p>
        </p:txBody>
      </p:sp>
      <p:cxnSp>
        <p:nvCxnSpPr>
          <p:cNvPr id="84" name="Google Shape;182;p26">
            <a:extLst>
              <a:ext uri="{FF2B5EF4-FFF2-40B4-BE49-F238E27FC236}">
                <a16:creationId xmlns:a16="http://schemas.microsoft.com/office/drawing/2014/main" id="{3C6BD64D-4919-4FCB-B86F-E1C97A38797F}"/>
              </a:ext>
            </a:extLst>
          </p:cNvPr>
          <p:cNvCxnSpPr/>
          <p:nvPr/>
        </p:nvCxnSpPr>
        <p:spPr>
          <a:xfrm>
            <a:off x="3536652" y="2866667"/>
            <a:ext cx="0" cy="4272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5" name="Google Shape;183;p26">
            <a:extLst>
              <a:ext uri="{FF2B5EF4-FFF2-40B4-BE49-F238E27FC236}">
                <a16:creationId xmlns:a16="http://schemas.microsoft.com/office/drawing/2014/main" id="{AC1CF0F9-3282-4F49-94F8-DB6D37BAEC06}"/>
              </a:ext>
            </a:extLst>
          </p:cNvPr>
          <p:cNvCxnSpPr/>
          <p:nvPr/>
        </p:nvCxnSpPr>
        <p:spPr>
          <a:xfrm>
            <a:off x="1228877" y="2887320"/>
            <a:ext cx="0" cy="454200"/>
          </a:xfrm>
          <a:prstGeom prst="straightConnector1">
            <a:avLst/>
          </a:prstGeom>
          <a:noFill/>
          <a:ln w="9525" cap="flat" cmpd="sng">
            <a:solidFill>
              <a:srgbClr val="087FC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6" name="Google Shape;184;p26">
            <a:extLst>
              <a:ext uri="{FF2B5EF4-FFF2-40B4-BE49-F238E27FC236}">
                <a16:creationId xmlns:a16="http://schemas.microsoft.com/office/drawing/2014/main" id="{65C127F1-B5ED-403D-A970-12869E8C358F}"/>
              </a:ext>
            </a:extLst>
          </p:cNvPr>
          <p:cNvCxnSpPr/>
          <p:nvPr/>
        </p:nvCxnSpPr>
        <p:spPr>
          <a:xfrm>
            <a:off x="1098870" y="2541148"/>
            <a:ext cx="0" cy="800100"/>
          </a:xfrm>
          <a:prstGeom prst="straightConnector1">
            <a:avLst/>
          </a:prstGeom>
          <a:noFill/>
          <a:ln w="9525" cap="flat" cmpd="sng">
            <a:solidFill>
              <a:srgbClr val="0072B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" name="Google Shape;185;p26">
            <a:extLst>
              <a:ext uri="{FF2B5EF4-FFF2-40B4-BE49-F238E27FC236}">
                <a16:creationId xmlns:a16="http://schemas.microsoft.com/office/drawing/2014/main" id="{2040E6BF-39E7-42D3-9D98-3969036E3118}"/>
              </a:ext>
            </a:extLst>
          </p:cNvPr>
          <p:cNvSpPr txBox="1"/>
          <p:nvPr/>
        </p:nvSpPr>
        <p:spPr>
          <a:xfrm>
            <a:off x="109291" y="3380316"/>
            <a:ext cx="4257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kern="0">
                <a:solidFill>
                  <a:srgbClr val="C0504D"/>
                </a:solidFill>
                <a:latin typeface="Corbel"/>
                <a:ea typeface="Corbel"/>
                <a:cs typeface="Corbel"/>
                <a:sym typeface="Corbel"/>
              </a:rPr>
              <a:t>June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8" name="Google Shape;186;p26">
            <a:extLst>
              <a:ext uri="{FF2B5EF4-FFF2-40B4-BE49-F238E27FC236}">
                <a16:creationId xmlns:a16="http://schemas.microsoft.com/office/drawing/2014/main" id="{BEC79B75-D23B-43D4-9AB2-D4B7A1DAD67B}"/>
              </a:ext>
            </a:extLst>
          </p:cNvPr>
          <p:cNvSpPr txBox="1"/>
          <p:nvPr/>
        </p:nvSpPr>
        <p:spPr>
          <a:xfrm>
            <a:off x="8124359" y="3383621"/>
            <a:ext cx="8229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 kern="0">
                <a:solidFill>
                  <a:srgbClr val="C0504D"/>
                </a:solidFill>
                <a:latin typeface="Corbel"/>
                <a:ea typeface="Corbel"/>
                <a:cs typeface="Corbel"/>
                <a:sym typeface="Corbel"/>
              </a:rPr>
              <a:t>September</a:t>
            </a:r>
            <a:endParaRPr sz="12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9" name="Google Shape;187;p26">
            <a:extLst>
              <a:ext uri="{FF2B5EF4-FFF2-40B4-BE49-F238E27FC236}">
                <a16:creationId xmlns:a16="http://schemas.microsoft.com/office/drawing/2014/main" id="{E7BF41ED-7A5E-43C5-BBB1-81DDBCD49408}"/>
              </a:ext>
            </a:extLst>
          </p:cNvPr>
          <p:cNvSpPr/>
          <p:nvPr/>
        </p:nvSpPr>
        <p:spPr>
          <a:xfrm>
            <a:off x="667414" y="3341321"/>
            <a:ext cx="7422600" cy="285900"/>
          </a:xfrm>
          <a:prstGeom prst="roundRect">
            <a:avLst>
              <a:gd name="adj" fmla="val 100000"/>
            </a:avLst>
          </a:prstGeom>
          <a:solidFill>
            <a:srgbClr val="FFFFFF"/>
          </a:solidFill>
          <a:ln w="25400" cap="flat" cmpd="sng">
            <a:solidFill>
              <a:srgbClr val="98C6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188;p26">
            <a:extLst>
              <a:ext uri="{FF2B5EF4-FFF2-40B4-BE49-F238E27FC236}">
                <a16:creationId xmlns:a16="http://schemas.microsoft.com/office/drawing/2014/main" id="{26B68470-3F53-4889-958C-0CF429D30240}"/>
              </a:ext>
            </a:extLst>
          </p:cNvPr>
          <p:cNvCxnSpPr/>
          <p:nvPr/>
        </p:nvCxnSpPr>
        <p:spPr>
          <a:xfrm>
            <a:off x="1638549" y="3388941"/>
            <a:ext cx="0" cy="190500"/>
          </a:xfrm>
          <a:prstGeom prst="straightConnector1">
            <a:avLst/>
          </a:prstGeom>
          <a:noFill/>
          <a:ln w="9525" cap="flat" cmpd="sng">
            <a:solidFill>
              <a:srgbClr val="0065BD">
                <a:alpha val="2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1" name="Google Shape;189;p26">
            <a:extLst>
              <a:ext uri="{FF2B5EF4-FFF2-40B4-BE49-F238E27FC236}">
                <a16:creationId xmlns:a16="http://schemas.microsoft.com/office/drawing/2014/main" id="{8A00F987-63DB-4355-8A02-08B5C119C724}"/>
              </a:ext>
            </a:extLst>
          </p:cNvPr>
          <p:cNvCxnSpPr/>
          <p:nvPr/>
        </p:nvCxnSpPr>
        <p:spPr>
          <a:xfrm>
            <a:off x="2418591" y="3388941"/>
            <a:ext cx="0" cy="190500"/>
          </a:xfrm>
          <a:prstGeom prst="straightConnector1">
            <a:avLst/>
          </a:prstGeom>
          <a:noFill/>
          <a:ln w="9525" cap="flat" cmpd="sng">
            <a:solidFill>
              <a:srgbClr val="0065BD">
                <a:alpha val="2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2" name="Google Shape;190;p26">
            <a:extLst>
              <a:ext uri="{FF2B5EF4-FFF2-40B4-BE49-F238E27FC236}">
                <a16:creationId xmlns:a16="http://schemas.microsoft.com/office/drawing/2014/main" id="{8E62DDB0-6B09-48F6-9A55-64836699A3BE}"/>
              </a:ext>
            </a:extLst>
          </p:cNvPr>
          <p:cNvCxnSpPr/>
          <p:nvPr/>
        </p:nvCxnSpPr>
        <p:spPr>
          <a:xfrm>
            <a:off x="3224635" y="3388941"/>
            <a:ext cx="0" cy="190500"/>
          </a:xfrm>
          <a:prstGeom prst="straightConnector1">
            <a:avLst/>
          </a:prstGeom>
          <a:noFill/>
          <a:ln w="9525" cap="flat" cmpd="sng">
            <a:solidFill>
              <a:srgbClr val="0065BD">
                <a:alpha val="2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191;p26">
            <a:extLst>
              <a:ext uri="{FF2B5EF4-FFF2-40B4-BE49-F238E27FC236}">
                <a16:creationId xmlns:a16="http://schemas.microsoft.com/office/drawing/2014/main" id="{C06A1719-B0A3-46DB-9618-ACD94A9A1186}"/>
              </a:ext>
            </a:extLst>
          </p:cNvPr>
          <p:cNvCxnSpPr/>
          <p:nvPr/>
        </p:nvCxnSpPr>
        <p:spPr>
          <a:xfrm>
            <a:off x="4030679" y="3388941"/>
            <a:ext cx="0" cy="190500"/>
          </a:xfrm>
          <a:prstGeom prst="straightConnector1">
            <a:avLst/>
          </a:prstGeom>
          <a:noFill/>
          <a:ln w="9525" cap="flat" cmpd="sng">
            <a:solidFill>
              <a:srgbClr val="0065BD">
                <a:alpha val="2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4" name="Google Shape;192;p26">
            <a:extLst>
              <a:ext uri="{FF2B5EF4-FFF2-40B4-BE49-F238E27FC236}">
                <a16:creationId xmlns:a16="http://schemas.microsoft.com/office/drawing/2014/main" id="{EBBA4E68-8802-470E-85F9-5665E82AE60D}"/>
              </a:ext>
            </a:extLst>
          </p:cNvPr>
          <p:cNvCxnSpPr/>
          <p:nvPr/>
        </p:nvCxnSpPr>
        <p:spPr>
          <a:xfrm>
            <a:off x="4810721" y="3388941"/>
            <a:ext cx="0" cy="190500"/>
          </a:xfrm>
          <a:prstGeom prst="straightConnector1">
            <a:avLst/>
          </a:prstGeom>
          <a:noFill/>
          <a:ln w="9525" cap="flat" cmpd="sng">
            <a:solidFill>
              <a:srgbClr val="0065BD">
                <a:alpha val="2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" name="Google Shape;193;p26">
            <a:extLst>
              <a:ext uri="{FF2B5EF4-FFF2-40B4-BE49-F238E27FC236}">
                <a16:creationId xmlns:a16="http://schemas.microsoft.com/office/drawing/2014/main" id="{3021DB68-125D-4E80-B1DA-675A817AF5D3}"/>
              </a:ext>
            </a:extLst>
          </p:cNvPr>
          <p:cNvCxnSpPr/>
          <p:nvPr/>
        </p:nvCxnSpPr>
        <p:spPr>
          <a:xfrm>
            <a:off x="5616765" y="3388941"/>
            <a:ext cx="0" cy="190500"/>
          </a:xfrm>
          <a:prstGeom prst="straightConnector1">
            <a:avLst/>
          </a:prstGeom>
          <a:noFill/>
          <a:ln w="9525" cap="flat" cmpd="sng">
            <a:solidFill>
              <a:srgbClr val="0065BD">
                <a:alpha val="2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" name="Google Shape;194;p26">
            <a:extLst>
              <a:ext uri="{FF2B5EF4-FFF2-40B4-BE49-F238E27FC236}">
                <a16:creationId xmlns:a16="http://schemas.microsoft.com/office/drawing/2014/main" id="{AFDBD281-D805-43AA-90BB-CEF41340EF4D}"/>
              </a:ext>
            </a:extLst>
          </p:cNvPr>
          <p:cNvCxnSpPr/>
          <p:nvPr/>
        </p:nvCxnSpPr>
        <p:spPr>
          <a:xfrm>
            <a:off x="6396807" y="3388941"/>
            <a:ext cx="0" cy="190500"/>
          </a:xfrm>
          <a:prstGeom prst="straightConnector1">
            <a:avLst/>
          </a:prstGeom>
          <a:noFill/>
          <a:ln w="9525" cap="flat" cmpd="sng">
            <a:solidFill>
              <a:srgbClr val="0065BD">
                <a:alpha val="2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" name="Google Shape;195;p26">
            <a:extLst>
              <a:ext uri="{FF2B5EF4-FFF2-40B4-BE49-F238E27FC236}">
                <a16:creationId xmlns:a16="http://schemas.microsoft.com/office/drawing/2014/main" id="{B3E022EA-2DB4-4694-ABBE-1F918DBE28A8}"/>
              </a:ext>
            </a:extLst>
          </p:cNvPr>
          <p:cNvCxnSpPr/>
          <p:nvPr/>
        </p:nvCxnSpPr>
        <p:spPr>
          <a:xfrm>
            <a:off x="7202851" y="3388941"/>
            <a:ext cx="0" cy="190500"/>
          </a:xfrm>
          <a:prstGeom prst="straightConnector1">
            <a:avLst/>
          </a:prstGeom>
          <a:noFill/>
          <a:ln w="9525" cap="flat" cmpd="sng">
            <a:solidFill>
              <a:srgbClr val="0065BD">
                <a:alpha val="298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196;p26">
            <a:extLst>
              <a:ext uri="{FF2B5EF4-FFF2-40B4-BE49-F238E27FC236}">
                <a16:creationId xmlns:a16="http://schemas.microsoft.com/office/drawing/2014/main" id="{6CCE9D04-1BF7-49E1-91AF-0DBE07D8393E}"/>
              </a:ext>
            </a:extLst>
          </p:cNvPr>
          <p:cNvSpPr txBox="1"/>
          <p:nvPr/>
        </p:nvSpPr>
        <p:spPr>
          <a:xfrm>
            <a:off x="1272809" y="2464191"/>
            <a:ext cx="63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 b="1" kern="0">
                <a:solidFill>
                  <a:srgbClr val="3B5998"/>
                </a:solidFill>
                <a:latin typeface="Calibri"/>
                <a:ea typeface="Calibri"/>
                <a:cs typeface="Calibri"/>
                <a:sym typeface="Calibri"/>
              </a:rPr>
              <a:t>Try C++ Option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9" name="Google Shape;197;p26">
            <a:extLst>
              <a:ext uri="{FF2B5EF4-FFF2-40B4-BE49-F238E27FC236}">
                <a16:creationId xmlns:a16="http://schemas.microsoft.com/office/drawing/2014/main" id="{057D8C36-B5BA-48F6-90F8-DD0A35CF44EE}"/>
              </a:ext>
            </a:extLst>
          </p:cNvPr>
          <p:cNvSpPr/>
          <p:nvPr/>
        </p:nvSpPr>
        <p:spPr>
          <a:xfrm rot="-5400000">
            <a:off x="1144907" y="2520510"/>
            <a:ext cx="123825" cy="165100"/>
          </a:xfrm>
          <a:prstGeom prst="flowChartMerge">
            <a:avLst/>
          </a:prstGeom>
          <a:solidFill>
            <a:srgbClr val="087F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98;p26">
            <a:extLst>
              <a:ext uri="{FF2B5EF4-FFF2-40B4-BE49-F238E27FC236}">
                <a16:creationId xmlns:a16="http://schemas.microsoft.com/office/drawing/2014/main" id="{C6142887-A77D-4110-BD7F-50971786525C}"/>
              </a:ext>
            </a:extLst>
          </p:cNvPr>
          <p:cNvSpPr txBox="1"/>
          <p:nvPr/>
        </p:nvSpPr>
        <p:spPr>
          <a:xfrm>
            <a:off x="1413281" y="2802732"/>
            <a:ext cx="63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 b="1" kern="0">
                <a:solidFill>
                  <a:srgbClr val="3B5998"/>
                </a:solidFill>
                <a:latin typeface="Calibri"/>
                <a:ea typeface="Calibri"/>
                <a:cs typeface="Calibri"/>
                <a:sym typeface="Calibri"/>
              </a:rPr>
              <a:t>Go for 2 weeks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1" name="Google Shape;199;p26">
            <a:extLst>
              <a:ext uri="{FF2B5EF4-FFF2-40B4-BE49-F238E27FC236}">
                <a16:creationId xmlns:a16="http://schemas.microsoft.com/office/drawing/2014/main" id="{A4CA3597-5E32-4044-BC02-644600030E42}"/>
              </a:ext>
            </a:extLst>
          </p:cNvPr>
          <p:cNvSpPr/>
          <p:nvPr/>
        </p:nvSpPr>
        <p:spPr>
          <a:xfrm rot="-5400000">
            <a:off x="1274914" y="2866683"/>
            <a:ext cx="123825" cy="165100"/>
          </a:xfrm>
          <a:prstGeom prst="flowChartMerge">
            <a:avLst/>
          </a:prstGeom>
          <a:solidFill>
            <a:srgbClr val="087F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200;p26">
            <a:extLst>
              <a:ext uri="{FF2B5EF4-FFF2-40B4-BE49-F238E27FC236}">
                <a16:creationId xmlns:a16="http://schemas.microsoft.com/office/drawing/2014/main" id="{FB80A151-ADF7-433C-B294-8793C1FC70EE}"/>
              </a:ext>
            </a:extLst>
          </p:cNvPr>
          <p:cNvSpPr txBox="1"/>
          <p:nvPr/>
        </p:nvSpPr>
        <p:spPr>
          <a:xfrm>
            <a:off x="2255835" y="2719159"/>
            <a:ext cx="63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 b="1" ker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Anything Goes Wrong?</a:t>
            </a:r>
            <a:endParaRPr sz="1400" kern="0">
              <a:solidFill>
                <a:srgbClr val="D9D9D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3" name="Google Shape;201;p26">
            <a:extLst>
              <a:ext uri="{FF2B5EF4-FFF2-40B4-BE49-F238E27FC236}">
                <a16:creationId xmlns:a16="http://schemas.microsoft.com/office/drawing/2014/main" id="{C0030127-FAC6-4FD9-A446-DCA45D18C80B}"/>
              </a:ext>
            </a:extLst>
          </p:cNvPr>
          <p:cNvSpPr/>
          <p:nvPr/>
        </p:nvSpPr>
        <p:spPr>
          <a:xfrm>
            <a:off x="2850321" y="3198441"/>
            <a:ext cx="228600" cy="190500"/>
          </a:xfrm>
          <a:prstGeom prst="teardrop">
            <a:avLst>
              <a:gd name="adj" fmla="val 10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202;p26">
            <a:extLst>
              <a:ext uri="{FF2B5EF4-FFF2-40B4-BE49-F238E27FC236}">
                <a16:creationId xmlns:a16="http://schemas.microsoft.com/office/drawing/2014/main" id="{2B0E41D9-F81E-47B1-9810-680D08FCACFD}"/>
              </a:ext>
            </a:extLst>
          </p:cNvPr>
          <p:cNvSpPr txBox="1"/>
          <p:nvPr/>
        </p:nvSpPr>
        <p:spPr>
          <a:xfrm>
            <a:off x="3225248" y="2553766"/>
            <a:ext cx="635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 b="1" kern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Start Java Library</a:t>
            </a:r>
            <a:endParaRPr sz="1400" kern="0">
              <a:solidFill>
                <a:srgbClr val="D9D9D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5" name="Google Shape;203;p26">
            <a:extLst>
              <a:ext uri="{FF2B5EF4-FFF2-40B4-BE49-F238E27FC236}">
                <a16:creationId xmlns:a16="http://schemas.microsoft.com/office/drawing/2014/main" id="{351C1672-5125-40DA-A2CC-FD187C987A2C}"/>
              </a:ext>
            </a:extLst>
          </p:cNvPr>
          <p:cNvSpPr/>
          <p:nvPr/>
        </p:nvSpPr>
        <p:spPr>
          <a:xfrm>
            <a:off x="3422352" y="3198441"/>
            <a:ext cx="228600" cy="190500"/>
          </a:xfrm>
          <a:prstGeom prst="teardrop">
            <a:avLst>
              <a:gd name="adj" fmla="val 10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205;p26">
            <a:extLst>
              <a:ext uri="{FF2B5EF4-FFF2-40B4-BE49-F238E27FC236}">
                <a16:creationId xmlns:a16="http://schemas.microsoft.com/office/drawing/2014/main" id="{109F91E9-4485-4F0F-B2CA-7ECCA04C88FF}"/>
              </a:ext>
            </a:extLst>
          </p:cNvPr>
          <p:cNvSpPr txBox="1"/>
          <p:nvPr/>
        </p:nvSpPr>
        <p:spPr>
          <a:xfrm>
            <a:off x="7596189" y="2622479"/>
            <a:ext cx="635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 b="1" kern="0">
                <a:solidFill>
                  <a:srgbClr val="489A61"/>
                </a:solidFill>
                <a:latin typeface="Calibri"/>
                <a:ea typeface="Calibri"/>
                <a:cs typeface="Calibri"/>
                <a:sym typeface="Calibri"/>
              </a:rPr>
              <a:t>Finish Fem Package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8" name="Google Shape;206;p26">
            <a:extLst>
              <a:ext uri="{FF2B5EF4-FFF2-40B4-BE49-F238E27FC236}">
                <a16:creationId xmlns:a16="http://schemas.microsoft.com/office/drawing/2014/main" id="{0C179E34-A260-4352-8266-08CFF255A00B}"/>
              </a:ext>
            </a:extLst>
          </p:cNvPr>
          <p:cNvSpPr/>
          <p:nvPr/>
        </p:nvSpPr>
        <p:spPr>
          <a:xfrm>
            <a:off x="7754294" y="3141291"/>
            <a:ext cx="304800" cy="2478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62B5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207;p26">
            <a:extLst>
              <a:ext uri="{FF2B5EF4-FFF2-40B4-BE49-F238E27FC236}">
                <a16:creationId xmlns:a16="http://schemas.microsoft.com/office/drawing/2014/main" id="{4A1A88F1-4AC4-4A76-BB6C-5C5032B9C7AB}"/>
              </a:ext>
            </a:extLst>
          </p:cNvPr>
          <p:cNvSpPr/>
          <p:nvPr/>
        </p:nvSpPr>
        <p:spPr>
          <a:xfrm>
            <a:off x="2740627" y="3909174"/>
            <a:ext cx="216000" cy="152400"/>
          </a:xfrm>
          <a:prstGeom prst="roundRect">
            <a:avLst>
              <a:gd name="adj" fmla="val 100000"/>
            </a:avLst>
          </a:prstGeom>
          <a:solidFill>
            <a:srgbClr val="087F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208;p26">
            <a:extLst>
              <a:ext uri="{FF2B5EF4-FFF2-40B4-BE49-F238E27FC236}">
                <a16:creationId xmlns:a16="http://schemas.microsoft.com/office/drawing/2014/main" id="{B1EB4758-938F-47B9-B348-6D655D51AB81}"/>
              </a:ext>
            </a:extLst>
          </p:cNvPr>
          <p:cNvSpPr txBox="1"/>
          <p:nvPr/>
        </p:nvSpPr>
        <p:spPr>
          <a:xfrm>
            <a:off x="2209760" y="3786417"/>
            <a:ext cx="609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 b="1" ker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Fine?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1" name="Google Shape;209;p26">
            <a:extLst>
              <a:ext uri="{FF2B5EF4-FFF2-40B4-BE49-F238E27FC236}">
                <a16:creationId xmlns:a16="http://schemas.microsoft.com/office/drawing/2014/main" id="{53515229-949D-43DE-989A-9EB5A6ECCC47}"/>
              </a:ext>
            </a:extLst>
          </p:cNvPr>
          <p:cNvSpPr/>
          <p:nvPr/>
        </p:nvSpPr>
        <p:spPr>
          <a:xfrm>
            <a:off x="3760889" y="4171394"/>
            <a:ext cx="1855800" cy="123900"/>
          </a:xfrm>
          <a:prstGeom prst="roundRect">
            <a:avLst>
              <a:gd name="adj" fmla="val 100000"/>
            </a:avLst>
          </a:prstGeom>
          <a:solidFill>
            <a:srgbClr val="64A0C8"/>
          </a:solidFill>
          <a:ln w="25400" cap="flat" cmpd="sng">
            <a:solidFill>
              <a:srgbClr val="4874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210;p26">
            <a:extLst>
              <a:ext uri="{FF2B5EF4-FFF2-40B4-BE49-F238E27FC236}">
                <a16:creationId xmlns:a16="http://schemas.microsoft.com/office/drawing/2014/main" id="{18EA2D95-3766-4DBD-8005-67405E9ADF12}"/>
              </a:ext>
            </a:extLst>
          </p:cNvPr>
          <p:cNvSpPr txBox="1"/>
          <p:nvPr/>
        </p:nvSpPr>
        <p:spPr>
          <a:xfrm>
            <a:off x="2643144" y="4094403"/>
            <a:ext cx="1155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 b="1" kern="0">
                <a:solidFill>
                  <a:srgbClr val="3B5998"/>
                </a:solidFill>
                <a:latin typeface="Calibri"/>
                <a:ea typeface="Calibri"/>
                <a:cs typeface="Calibri"/>
                <a:sym typeface="Calibri"/>
              </a:rPr>
              <a:t>Finish &amp; Test 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 b="1" kern="0">
                <a:solidFill>
                  <a:srgbClr val="3B5998"/>
                </a:solidFill>
                <a:latin typeface="Calibri"/>
                <a:ea typeface="Calibri"/>
                <a:cs typeface="Calibri"/>
                <a:sym typeface="Calibri"/>
              </a:rPr>
              <a:t>C++ Library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3" name="Google Shape;211;p26">
            <a:extLst>
              <a:ext uri="{FF2B5EF4-FFF2-40B4-BE49-F238E27FC236}">
                <a16:creationId xmlns:a16="http://schemas.microsoft.com/office/drawing/2014/main" id="{1DF113ED-D943-482B-B91F-789D0D32259E}"/>
              </a:ext>
            </a:extLst>
          </p:cNvPr>
          <p:cNvSpPr/>
          <p:nvPr/>
        </p:nvSpPr>
        <p:spPr>
          <a:xfrm>
            <a:off x="5677864" y="4513721"/>
            <a:ext cx="2306400" cy="150000"/>
          </a:xfrm>
          <a:prstGeom prst="roundRect">
            <a:avLst>
              <a:gd name="adj" fmla="val 100000"/>
            </a:avLst>
          </a:prstGeom>
          <a:solidFill>
            <a:srgbClr val="62B5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212;p26">
            <a:extLst>
              <a:ext uri="{FF2B5EF4-FFF2-40B4-BE49-F238E27FC236}">
                <a16:creationId xmlns:a16="http://schemas.microsoft.com/office/drawing/2014/main" id="{94898B3C-CC39-4ED3-90C9-00A8651E641E}"/>
              </a:ext>
            </a:extLst>
          </p:cNvPr>
          <p:cNvSpPr txBox="1"/>
          <p:nvPr/>
        </p:nvSpPr>
        <p:spPr>
          <a:xfrm>
            <a:off x="4838865" y="4381924"/>
            <a:ext cx="777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 b="1" kern="0" dirty="0">
                <a:solidFill>
                  <a:srgbClr val="489A61"/>
                </a:solidFill>
                <a:latin typeface="Calibri"/>
                <a:ea typeface="Calibri"/>
                <a:cs typeface="Calibri"/>
                <a:sym typeface="Calibri"/>
              </a:rPr>
              <a:t>Implement MOR Methods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213;p26">
            <a:extLst>
              <a:ext uri="{FF2B5EF4-FFF2-40B4-BE49-F238E27FC236}">
                <a16:creationId xmlns:a16="http://schemas.microsoft.com/office/drawing/2014/main" id="{B36A8556-8A85-468A-AA4E-D036F68B4CBC}"/>
              </a:ext>
            </a:extLst>
          </p:cNvPr>
          <p:cNvSpPr txBox="1"/>
          <p:nvPr/>
        </p:nvSpPr>
        <p:spPr>
          <a:xfrm>
            <a:off x="5673146" y="3373684"/>
            <a:ext cx="6537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kern="0">
                <a:solidFill>
                  <a:srgbClr val="C0504D"/>
                </a:solidFill>
                <a:latin typeface="Corbel"/>
                <a:ea typeface="Corbel"/>
                <a:cs typeface="Corbel"/>
                <a:sym typeface="Corbel"/>
              </a:rPr>
              <a:t>August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214;p26">
            <a:extLst>
              <a:ext uri="{FF2B5EF4-FFF2-40B4-BE49-F238E27FC236}">
                <a16:creationId xmlns:a16="http://schemas.microsoft.com/office/drawing/2014/main" id="{5E16DB3B-C206-46AB-9F80-77256A340413}"/>
              </a:ext>
            </a:extLst>
          </p:cNvPr>
          <p:cNvSpPr/>
          <p:nvPr/>
        </p:nvSpPr>
        <p:spPr>
          <a:xfrm>
            <a:off x="3733604" y="3192236"/>
            <a:ext cx="1855800" cy="123900"/>
          </a:xfrm>
          <a:prstGeom prst="roundRect">
            <a:avLst>
              <a:gd name="adj" fmla="val 10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" name="Google Shape;217;p26">
            <a:extLst>
              <a:ext uri="{FF2B5EF4-FFF2-40B4-BE49-F238E27FC236}">
                <a16:creationId xmlns:a16="http://schemas.microsoft.com/office/drawing/2014/main" id="{F7C47E32-DE70-4987-AA35-BE9964FE742E}"/>
              </a:ext>
            </a:extLst>
          </p:cNvPr>
          <p:cNvCxnSpPr/>
          <p:nvPr/>
        </p:nvCxnSpPr>
        <p:spPr>
          <a:xfrm>
            <a:off x="821164" y="3481221"/>
            <a:ext cx="2024400" cy="93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218;p26">
            <a:extLst>
              <a:ext uri="{FF2B5EF4-FFF2-40B4-BE49-F238E27FC236}">
                <a16:creationId xmlns:a16="http://schemas.microsoft.com/office/drawing/2014/main" id="{F11689EE-BD10-494A-9E1F-2C7323DF87FB}"/>
              </a:ext>
            </a:extLst>
          </p:cNvPr>
          <p:cNvCxnSpPr>
            <a:endCxn id="110" idx="3"/>
          </p:cNvCxnSpPr>
          <p:nvPr/>
        </p:nvCxnSpPr>
        <p:spPr>
          <a:xfrm>
            <a:off x="2815460" y="3498117"/>
            <a:ext cx="3900" cy="3576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219;p26">
            <a:extLst>
              <a:ext uri="{FF2B5EF4-FFF2-40B4-BE49-F238E27FC236}">
                <a16:creationId xmlns:a16="http://schemas.microsoft.com/office/drawing/2014/main" id="{C0C277A3-1B50-4F9A-A0CD-98CA0DD6B0B7}"/>
              </a:ext>
            </a:extLst>
          </p:cNvPr>
          <p:cNvCxnSpPr/>
          <p:nvPr/>
        </p:nvCxnSpPr>
        <p:spPr>
          <a:xfrm rot="10800000" flipH="1">
            <a:off x="2819360" y="3853267"/>
            <a:ext cx="2769600" cy="24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220;p26">
            <a:extLst>
              <a:ext uri="{FF2B5EF4-FFF2-40B4-BE49-F238E27FC236}">
                <a16:creationId xmlns:a16="http://schemas.microsoft.com/office/drawing/2014/main" id="{02D2DAFC-6A46-4A3E-85F4-D00C6DF017FE}"/>
              </a:ext>
            </a:extLst>
          </p:cNvPr>
          <p:cNvSpPr/>
          <p:nvPr/>
        </p:nvSpPr>
        <p:spPr>
          <a:xfrm>
            <a:off x="5650950" y="3735483"/>
            <a:ext cx="304800" cy="2478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62B5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221;p26">
            <a:extLst>
              <a:ext uri="{FF2B5EF4-FFF2-40B4-BE49-F238E27FC236}">
                <a16:creationId xmlns:a16="http://schemas.microsoft.com/office/drawing/2014/main" id="{A537BE62-97B8-441F-88A9-851EA98C9491}"/>
              </a:ext>
            </a:extLst>
          </p:cNvPr>
          <p:cNvSpPr txBox="1"/>
          <p:nvPr/>
        </p:nvSpPr>
        <p:spPr>
          <a:xfrm>
            <a:off x="5789929" y="3638811"/>
            <a:ext cx="82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200" b="1" kern="0">
                <a:solidFill>
                  <a:srgbClr val="489A61"/>
                </a:solidFill>
                <a:latin typeface="Calibri"/>
                <a:ea typeface="Calibri"/>
                <a:cs typeface="Calibri"/>
                <a:sym typeface="Calibri"/>
              </a:rPr>
              <a:t>WE ARE HERE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196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542930" cy="365125"/>
          </a:xfrm>
        </p:spPr>
        <p:txBody>
          <a:bodyPr/>
          <a:lstStyle/>
          <a:p>
            <a:r>
              <a:rPr lang="de-DE" dirty="0"/>
              <a:t>SoftwareLab | COME | Karakaya, Cakal, Meßmer | Android Based FEM</a:t>
            </a:r>
            <a:endParaRPr lang="en-US" dirty="0"/>
          </a:p>
        </p:txBody>
      </p:sp>
      <p:sp>
        <p:nvSpPr>
          <p:cNvPr id="35" name="Google Shape;115;p23">
            <a:extLst>
              <a:ext uri="{FF2B5EF4-FFF2-40B4-BE49-F238E27FC236}">
                <a16:creationId xmlns:a16="http://schemas.microsoft.com/office/drawing/2014/main" id="{9806571D-E29F-461E-8714-35082D106B64}"/>
              </a:ext>
            </a:extLst>
          </p:cNvPr>
          <p:cNvSpPr txBox="1"/>
          <p:nvPr/>
        </p:nvSpPr>
        <p:spPr>
          <a:xfrm>
            <a:off x="438359" y="752482"/>
            <a:ext cx="85089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000000"/>
                </a:solidFill>
              </a:rPr>
              <a:t>How do we use C++ Code?</a:t>
            </a:r>
            <a:br>
              <a:rPr lang="en-GB" sz="3000" dirty="0">
                <a:solidFill>
                  <a:srgbClr val="000000"/>
                </a:solidFill>
              </a:rPr>
            </a:b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19" name="Google Shape;134;p24">
            <a:extLst>
              <a:ext uri="{FF2B5EF4-FFF2-40B4-BE49-F238E27FC236}">
                <a16:creationId xmlns:a16="http://schemas.microsoft.com/office/drawing/2014/main" id="{19BB48C3-04B1-4B94-9399-94B243212A05}"/>
              </a:ext>
            </a:extLst>
          </p:cNvPr>
          <p:cNvSpPr/>
          <p:nvPr/>
        </p:nvSpPr>
        <p:spPr>
          <a:xfrm>
            <a:off x="438359" y="1924424"/>
            <a:ext cx="4627500" cy="5901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35;p24">
            <a:extLst>
              <a:ext uri="{FF2B5EF4-FFF2-40B4-BE49-F238E27FC236}">
                <a16:creationId xmlns:a16="http://schemas.microsoft.com/office/drawing/2014/main" id="{B01C9FBD-041B-422B-8DCA-5399B4C32A4F}"/>
              </a:ext>
            </a:extLst>
          </p:cNvPr>
          <p:cNvSpPr/>
          <p:nvPr/>
        </p:nvSpPr>
        <p:spPr>
          <a:xfrm>
            <a:off x="580284" y="2946674"/>
            <a:ext cx="1586700" cy="5901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36;p24">
            <a:extLst>
              <a:ext uri="{FF2B5EF4-FFF2-40B4-BE49-F238E27FC236}">
                <a16:creationId xmlns:a16="http://schemas.microsoft.com/office/drawing/2014/main" id="{372A8F5A-A7CC-4A05-86A1-4A486EDFE6BA}"/>
              </a:ext>
            </a:extLst>
          </p:cNvPr>
          <p:cNvSpPr/>
          <p:nvPr/>
        </p:nvSpPr>
        <p:spPr>
          <a:xfrm>
            <a:off x="3349809" y="2946674"/>
            <a:ext cx="1586700" cy="5901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37;p24">
            <a:extLst>
              <a:ext uri="{FF2B5EF4-FFF2-40B4-BE49-F238E27FC236}">
                <a16:creationId xmlns:a16="http://schemas.microsoft.com/office/drawing/2014/main" id="{AC6E5404-9082-42AC-8636-6E5C7372BBB7}"/>
              </a:ext>
            </a:extLst>
          </p:cNvPr>
          <p:cNvSpPr/>
          <p:nvPr/>
        </p:nvSpPr>
        <p:spPr>
          <a:xfrm>
            <a:off x="3349809" y="3931099"/>
            <a:ext cx="1586700" cy="5901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38;p24">
            <a:extLst>
              <a:ext uri="{FF2B5EF4-FFF2-40B4-BE49-F238E27FC236}">
                <a16:creationId xmlns:a16="http://schemas.microsoft.com/office/drawing/2014/main" id="{E71DDFDA-5775-407F-8547-F46E52146F19}"/>
              </a:ext>
            </a:extLst>
          </p:cNvPr>
          <p:cNvSpPr/>
          <p:nvPr/>
        </p:nvSpPr>
        <p:spPr>
          <a:xfrm>
            <a:off x="1767509" y="3041324"/>
            <a:ext cx="1981800" cy="400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39;p24">
            <a:extLst>
              <a:ext uri="{FF2B5EF4-FFF2-40B4-BE49-F238E27FC236}">
                <a16:creationId xmlns:a16="http://schemas.microsoft.com/office/drawing/2014/main" id="{651B1643-CBF6-4837-8E0A-0760F5E14E0C}"/>
              </a:ext>
            </a:extLst>
          </p:cNvPr>
          <p:cNvSpPr txBox="1"/>
          <p:nvPr/>
        </p:nvSpPr>
        <p:spPr>
          <a:xfrm>
            <a:off x="1767509" y="2083274"/>
            <a:ext cx="1981800" cy="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Android App</a:t>
            </a:r>
            <a:endParaRPr b="1"/>
          </a:p>
        </p:txBody>
      </p:sp>
      <p:sp>
        <p:nvSpPr>
          <p:cNvPr id="25" name="Google Shape;140;p24">
            <a:extLst>
              <a:ext uri="{FF2B5EF4-FFF2-40B4-BE49-F238E27FC236}">
                <a16:creationId xmlns:a16="http://schemas.microsoft.com/office/drawing/2014/main" id="{F93F8C7E-EE7C-43C2-AD56-0D9F23E0BFD3}"/>
              </a:ext>
            </a:extLst>
          </p:cNvPr>
          <p:cNvSpPr txBox="1"/>
          <p:nvPr/>
        </p:nvSpPr>
        <p:spPr>
          <a:xfrm>
            <a:off x="1010634" y="3109424"/>
            <a:ext cx="7260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Java</a:t>
            </a:r>
            <a:endParaRPr b="1"/>
          </a:p>
        </p:txBody>
      </p:sp>
      <p:sp>
        <p:nvSpPr>
          <p:cNvPr id="26" name="Google Shape;141;p24">
            <a:extLst>
              <a:ext uri="{FF2B5EF4-FFF2-40B4-BE49-F238E27FC236}">
                <a16:creationId xmlns:a16="http://schemas.microsoft.com/office/drawing/2014/main" id="{63614AFD-C229-490D-8DDF-E20D5D7D717B}"/>
              </a:ext>
            </a:extLst>
          </p:cNvPr>
          <p:cNvSpPr txBox="1"/>
          <p:nvPr/>
        </p:nvSpPr>
        <p:spPr>
          <a:xfrm>
            <a:off x="3583359" y="3109424"/>
            <a:ext cx="11196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Native Libs</a:t>
            </a:r>
            <a:endParaRPr b="1"/>
          </a:p>
        </p:txBody>
      </p:sp>
      <p:sp>
        <p:nvSpPr>
          <p:cNvPr id="27" name="Google Shape;142;p24">
            <a:extLst>
              <a:ext uri="{FF2B5EF4-FFF2-40B4-BE49-F238E27FC236}">
                <a16:creationId xmlns:a16="http://schemas.microsoft.com/office/drawing/2014/main" id="{A6D954A3-D918-43DD-9D34-A43CDAF158DB}"/>
              </a:ext>
            </a:extLst>
          </p:cNvPr>
          <p:cNvSpPr txBox="1"/>
          <p:nvPr/>
        </p:nvSpPr>
        <p:spPr>
          <a:xfrm>
            <a:off x="3780159" y="4093849"/>
            <a:ext cx="7260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C++</a:t>
            </a:r>
            <a:endParaRPr b="1"/>
          </a:p>
        </p:txBody>
      </p:sp>
      <p:sp>
        <p:nvSpPr>
          <p:cNvPr id="28" name="Google Shape;143;p24">
            <a:extLst>
              <a:ext uri="{FF2B5EF4-FFF2-40B4-BE49-F238E27FC236}">
                <a16:creationId xmlns:a16="http://schemas.microsoft.com/office/drawing/2014/main" id="{A26AFE6B-2986-4043-AE69-8794B040020E}"/>
              </a:ext>
            </a:extLst>
          </p:cNvPr>
          <p:cNvSpPr/>
          <p:nvPr/>
        </p:nvSpPr>
        <p:spPr>
          <a:xfrm>
            <a:off x="3780159" y="3555662"/>
            <a:ext cx="726000" cy="5193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44;p24">
            <a:extLst>
              <a:ext uri="{FF2B5EF4-FFF2-40B4-BE49-F238E27FC236}">
                <a16:creationId xmlns:a16="http://schemas.microsoft.com/office/drawing/2014/main" id="{C5F11C62-847D-45C4-9F25-B634B0503095}"/>
              </a:ext>
            </a:extLst>
          </p:cNvPr>
          <p:cNvSpPr txBox="1"/>
          <p:nvPr/>
        </p:nvSpPr>
        <p:spPr>
          <a:xfrm>
            <a:off x="3780159" y="3774974"/>
            <a:ext cx="726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NDK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0" name="Google Shape;145;p24">
            <a:extLst>
              <a:ext uri="{FF2B5EF4-FFF2-40B4-BE49-F238E27FC236}">
                <a16:creationId xmlns:a16="http://schemas.microsoft.com/office/drawing/2014/main" id="{0E666420-E391-4F04-80F4-7FD3EA44DE34}"/>
              </a:ext>
            </a:extLst>
          </p:cNvPr>
          <p:cNvSpPr/>
          <p:nvPr/>
        </p:nvSpPr>
        <p:spPr>
          <a:xfrm>
            <a:off x="1010634" y="2514512"/>
            <a:ext cx="726000" cy="5193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46;p24">
            <a:extLst>
              <a:ext uri="{FF2B5EF4-FFF2-40B4-BE49-F238E27FC236}">
                <a16:creationId xmlns:a16="http://schemas.microsoft.com/office/drawing/2014/main" id="{D3610A2B-C9EC-4FCF-B16D-B5E2518BF59E}"/>
              </a:ext>
            </a:extLst>
          </p:cNvPr>
          <p:cNvSpPr txBox="1"/>
          <p:nvPr/>
        </p:nvSpPr>
        <p:spPr>
          <a:xfrm>
            <a:off x="1010634" y="2719924"/>
            <a:ext cx="726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SDK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2" name="Google Shape;147;p24">
            <a:extLst>
              <a:ext uri="{FF2B5EF4-FFF2-40B4-BE49-F238E27FC236}">
                <a16:creationId xmlns:a16="http://schemas.microsoft.com/office/drawing/2014/main" id="{1A5C2F16-1372-4F75-8A99-1C80F95AD6D3}"/>
              </a:ext>
            </a:extLst>
          </p:cNvPr>
          <p:cNvSpPr txBox="1"/>
          <p:nvPr/>
        </p:nvSpPr>
        <p:spPr>
          <a:xfrm>
            <a:off x="2389109" y="3091724"/>
            <a:ext cx="726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JNI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3" name="Google Shape;149;p24">
            <a:extLst>
              <a:ext uri="{FF2B5EF4-FFF2-40B4-BE49-F238E27FC236}">
                <a16:creationId xmlns:a16="http://schemas.microsoft.com/office/drawing/2014/main" id="{5C0A5DD5-18D6-4A9F-909A-D38BEC20B285}"/>
              </a:ext>
            </a:extLst>
          </p:cNvPr>
          <p:cNvSpPr txBox="1"/>
          <p:nvPr/>
        </p:nvSpPr>
        <p:spPr>
          <a:xfrm>
            <a:off x="5313759" y="3291074"/>
            <a:ext cx="3426600" cy="1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2"/>
                </a:solidFill>
              </a:rPr>
              <a:t>Native Development Kit</a:t>
            </a:r>
            <a:endParaRPr sz="1600" b="1">
              <a:solidFill>
                <a:schemeClr val="lt2"/>
              </a:solidFill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Compiler, linker</a:t>
            </a:r>
            <a:endParaRPr sz="1600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Builds for ARM architecture</a:t>
            </a:r>
            <a:endParaRPr sz="1600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Generates native libs</a:t>
            </a:r>
            <a:endParaRPr sz="1600"/>
          </a:p>
        </p:txBody>
      </p:sp>
      <p:sp>
        <p:nvSpPr>
          <p:cNvPr id="34" name="Google Shape;150;p24">
            <a:extLst>
              <a:ext uri="{FF2B5EF4-FFF2-40B4-BE49-F238E27FC236}">
                <a16:creationId xmlns:a16="http://schemas.microsoft.com/office/drawing/2014/main" id="{7F67F649-BD71-464C-A5FC-DB851116C1AF}"/>
              </a:ext>
            </a:extLst>
          </p:cNvPr>
          <p:cNvSpPr txBox="1"/>
          <p:nvPr/>
        </p:nvSpPr>
        <p:spPr>
          <a:xfrm>
            <a:off x="5313759" y="1848224"/>
            <a:ext cx="3706500" cy="1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B45F06"/>
                </a:solidFill>
              </a:rPr>
              <a:t>Java Native Interface</a:t>
            </a:r>
            <a:endParaRPr sz="1600" b="1">
              <a:solidFill>
                <a:srgbClr val="B45F06"/>
              </a:solidFill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Interaction with native libs</a:t>
            </a:r>
            <a:endParaRPr sz="1600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Allows access to C++ classes, methods, members  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407338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542930" cy="365125"/>
          </a:xfrm>
        </p:spPr>
        <p:txBody>
          <a:bodyPr/>
          <a:lstStyle/>
          <a:p>
            <a:r>
              <a:rPr lang="de-DE" dirty="0"/>
              <a:t>SoftwareLab | COME | Karakaya, Cakal, Meßmer | Android Based FEM</a:t>
            </a:r>
            <a:endParaRPr lang="en-US" dirty="0"/>
          </a:p>
        </p:txBody>
      </p:sp>
      <p:sp>
        <p:nvSpPr>
          <p:cNvPr id="35" name="Google Shape;115;p23">
            <a:extLst>
              <a:ext uri="{FF2B5EF4-FFF2-40B4-BE49-F238E27FC236}">
                <a16:creationId xmlns:a16="http://schemas.microsoft.com/office/drawing/2014/main" id="{9806571D-E29F-461E-8714-35082D106B64}"/>
              </a:ext>
            </a:extLst>
          </p:cNvPr>
          <p:cNvSpPr txBox="1"/>
          <p:nvPr/>
        </p:nvSpPr>
        <p:spPr>
          <a:xfrm>
            <a:off x="438359" y="752482"/>
            <a:ext cx="85089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000000"/>
                </a:solidFill>
              </a:rPr>
              <a:t>How do we use C++ Code?</a:t>
            </a:r>
            <a:br>
              <a:rPr lang="en-GB" sz="3000" dirty="0">
                <a:solidFill>
                  <a:srgbClr val="000000"/>
                </a:solidFill>
              </a:rPr>
            </a:b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55" name="Google Shape;155;p25">
            <a:extLst>
              <a:ext uri="{FF2B5EF4-FFF2-40B4-BE49-F238E27FC236}">
                <a16:creationId xmlns:a16="http://schemas.microsoft.com/office/drawing/2014/main" id="{492E6609-21D9-42E4-BBDA-D7799160F18F}"/>
              </a:ext>
            </a:extLst>
          </p:cNvPr>
          <p:cNvSpPr/>
          <p:nvPr/>
        </p:nvSpPr>
        <p:spPr>
          <a:xfrm>
            <a:off x="770868" y="1718857"/>
            <a:ext cx="2963400" cy="2980500"/>
          </a:xfrm>
          <a:prstGeom prst="round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Google Shape;156;p25">
            <a:extLst>
              <a:ext uri="{FF2B5EF4-FFF2-40B4-BE49-F238E27FC236}">
                <a16:creationId xmlns:a16="http://schemas.microsoft.com/office/drawing/2014/main" id="{B61EFCDC-DBC7-4864-AED9-39CBC394FA36}"/>
              </a:ext>
            </a:extLst>
          </p:cNvPr>
          <p:cNvSpPr/>
          <p:nvPr/>
        </p:nvSpPr>
        <p:spPr>
          <a:xfrm>
            <a:off x="867618" y="1983457"/>
            <a:ext cx="2692500" cy="2640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" name="Google Shape;157;p25">
            <a:extLst>
              <a:ext uri="{FF2B5EF4-FFF2-40B4-BE49-F238E27FC236}">
                <a16:creationId xmlns:a16="http://schemas.microsoft.com/office/drawing/2014/main" id="{66207EBD-F193-42F2-8B98-34F7BFDBB99A}"/>
              </a:ext>
            </a:extLst>
          </p:cNvPr>
          <p:cNvSpPr/>
          <p:nvPr/>
        </p:nvSpPr>
        <p:spPr>
          <a:xfrm>
            <a:off x="1195668" y="2278207"/>
            <a:ext cx="2050200" cy="8943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158;p25">
            <a:extLst>
              <a:ext uri="{FF2B5EF4-FFF2-40B4-BE49-F238E27FC236}">
                <a16:creationId xmlns:a16="http://schemas.microsoft.com/office/drawing/2014/main" id="{C65CA4FD-9D7A-4627-9F4D-BBBC8B5DA330}"/>
              </a:ext>
            </a:extLst>
          </p:cNvPr>
          <p:cNvSpPr/>
          <p:nvPr/>
        </p:nvSpPr>
        <p:spPr>
          <a:xfrm>
            <a:off x="1195668" y="3652882"/>
            <a:ext cx="2050200" cy="8373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9" name="Google Shape;159;p25">
            <a:extLst>
              <a:ext uri="{FF2B5EF4-FFF2-40B4-BE49-F238E27FC236}">
                <a16:creationId xmlns:a16="http://schemas.microsoft.com/office/drawing/2014/main" id="{418BEC05-2660-4E2F-A48A-B465CE817705}"/>
              </a:ext>
            </a:extLst>
          </p:cNvPr>
          <p:cNvSpPr/>
          <p:nvPr/>
        </p:nvSpPr>
        <p:spPr>
          <a:xfrm>
            <a:off x="1195668" y="4979632"/>
            <a:ext cx="2050200" cy="606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Google Shape;160;p25">
            <a:extLst>
              <a:ext uri="{FF2B5EF4-FFF2-40B4-BE49-F238E27FC236}">
                <a16:creationId xmlns:a16="http://schemas.microsoft.com/office/drawing/2014/main" id="{DC97B6C6-BC64-4779-88DD-8D8A4CFEA337}"/>
              </a:ext>
            </a:extLst>
          </p:cNvPr>
          <p:cNvSpPr txBox="1"/>
          <p:nvPr/>
        </p:nvSpPr>
        <p:spPr>
          <a:xfrm>
            <a:off x="770868" y="1718857"/>
            <a:ext cx="13446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3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Android </a:t>
            </a:r>
            <a:endParaRPr sz="13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161;p25">
            <a:extLst>
              <a:ext uri="{FF2B5EF4-FFF2-40B4-BE49-F238E27FC236}">
                <a16:creationId xmlns:a16="http://schemas.microsoft.com/office/drawing/2014/main" id="{EB8E09D1-5B26-40B4-AD83-20B21E1537B0}"/>
              </a:ext>
            </a:extLst>
          </p:cNvPr>
          <p:cNvSpPr txBox="1"/>
          <p:nvPr/>
        </p:nvSpPr>
        <p:spPr>
          <a:xfrm>
            <a:off x="1103643" y="1983445"/>
            <a:ext cx="13446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3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App (.apk)</a:t>
            </a:r>
            <a:endParaRPr sz="13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" name="Google Shape;162;p25">
            <a:extLst>
              <a:ext uri="{FF2B5EF4-FFF2-40B4-BE49-F238E27FC236}">
                <a16:creationId xmlns:a16="http://schemas.microsoft.com/office/drawing/2014/main" id="{AEA5476B-DC53-47B8-B329-FB36B6DE6B8E}"/>
              </a:ext>
            </a:extLst>
          </p:cNvPr>
          <p:cNvSpPr txBox="1"/>
          <p:nvPr/>
        </p:nvSpPr>
        <p:spPr>
          <a:xfrm>
            <a:off x="1195668" y="2390007"/>
            <a:ext cx="2050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3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Android </a:t>
            </a:r>
            <a:endParaRPr sz="13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3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Activities/Fragments</a:t>
            </a:r>
            <a:endParaRPr sz="13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3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(.java)</a:t>
            </a:r>
            <a:endParaRPr sz="13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" name="Google Shape;163;p25">
            <a:extLst>
              <a:ext uri="{FF2B5EF4-FFF2-40B4-BE49-F238E27FC236}">
                <a16:creationId xmlns:a16="http://schemas.microsoft.com/office/drawing/2014/main" id="{F802CB0D-B710-48F2-A606-D766B4C2C880}"/>
              </a:ext>
            </a:extLst>
          </p:cNvPr>
          <p:cNvSpPr txBox="1"/>
          <p:nvPr/>
        </p:nvSpPr>
        <p:spPr>
          <a:xfrm>
            <a:off x="1195668" y="4975032"/>
            <a:ext cx="2050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3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FEM Package</a:t>
            </a:r>
            <a:endParaRPr sz="13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3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(.h / .cpp)</a:t>
            </a:r>
            <a:endParaRPr sz="13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164;p25">
            <a:extLst>
              <a:ext uri="{FF2B5EF4-FFF2-40B4-BE49-F238E27FC236}">
                <a16:creationId xmlns:a16="http://schemas.microsoft.com/office/drawing/2014/main" id="{EA4C8B05-E4D0-4A6B-A299-9B8A01E7F1B9}"/>
              </a:ext>
            </a:extLst>
          </p:cNvPr>
          <p:cNvSpPr txBox="1"/>
          <p:nvPr/>
        </p:nvSpPr>
        <p:spPr>
          <a:xfrm>
            <a:off x="1195668" y="3772620"/>
            <a:ext cx="2050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3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Native Libs</a:t>
            </a:r>
            <a:endParaRPr sz="13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3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(.so)</a:t>
            </a:r>
            <a:endParaRPr sz="1300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165;p25">
            <a:extLst>
              <a:ext uri="{FF2B5EF4-FFF2-40B4-BE49-F238E27FC236}">
                <a16:creationId xmlns:a16="http://schemas.microsoft.com/office/drawing/2014/main" id="{BB8F912F-13CB-4658-B42D-E5374BD8A5D0}"/>
              </a:ext>
            </a:extLst>
          </p:cNvPr>
          <p:cNvSpPr/>
          <p:nvPr/>
        </p:nvSpPr>
        <p:spPr>
          <a:xfrm>
            <a:off x="1850868" y="4402333"/>
            <a:ext cx="726000" cy="5727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0065BD"/>
          </a:solidFill>
          <a:ln w="9525" cap="flat" cmpd="sng">
            <a:solidFill>
              <a:srgbClr val="0033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166;p25">
            <a:extLst>
              <a:ext uri="{FF2B5EF4-FFF2-40B4-BE49-F238E27FC236}">
                <a16:creationId xmlns:a16="http://schemas.microsoft.com/office/drawing/2014/main" id="{C1F9EF9B-953D-408E-B4E6-086DB9FDE072}"/>
              </a:ext>
            </a:extLst>
          </p:cNvPr>
          <p:cNvSpPr txBox="1"/>
          <p:nvPr/>
        </p:nvSpPr>
        <p:spPr>
          <a:xfrm>
            <a:off x="1850868" y="4651545"/>
            <a:ext cx="726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NDK</a:t>
            </a:r>
            <a:endParaRPr sz="1400" b="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167;p25">
            <a:extLst>
              <a:ext uri="{FF2B5EF4-FFF2-40B4-BE49-F238E27FC236}">
                <a16:creationId xmlns:a16="http://schemas.microsoft.com/office/drawing/2014/main" id="{EC769C3E-179F-4EC4-85C5-CCA7FFAF4C4A}"/>
              </a:ext>
            </a:extLst>
          </p:cNvPr>
          <p:cNvSpPr/>
          <p:nvPr/>
        </p:nvSpPr>
        <p:spPr>
          <a:xfrm>
            <a:off x="1857768" y="3080182"/>
            <a:ext cx="726000" cy="5727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0065BD"/>
          </a:solidFill>
          <a:ln w="9525" cap="flat" cmpd="sng">
            <a:solidFill>
              <a:srgbClr val="0033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168;p25">
            <a:extLst>
              <a:ext uri="{FF2B5EF4-FFF2-40B4-BE49-F238E27FC236}">
                <a16:creationId xmlns:a16="http://schemas.microsoft.com/office/drawing/2014/main" id="{1A5B5A4A-60E1-428F-AFE2-24205953E7A4}"/>
              </a:ext>
            </a:extLst>
          </p:cNvPr>
          <p:cNvSpPr txBox="1"/>
          <p:nvPr/>
        </p:nvSpPr>
        <p:spPr>
          <a:xfrm>
            <a:off x="1850868" y="3331532"/>
            <a:ext cx="726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b="1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JNI</a:t>
            </a:r>
            <a:endParaRPr sz="1400" b="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170;p25">
            <a:extLst>
              <a:ext uri="{FF2B5EF4-FFF2-40B4-BE49-F238E27FC236}">
                <a16:creationId xmlns:a16="http://schemas.microsoft.com/office/drawing/2014/main" id="{863C0CA1-7A95-4368-9263-7113F9D5FDCB}"/>
              </a:ext>
            </a:extLst>
          </p:cNvPr>
          <p:cNvSpPr txBox="1"/>
          <p:nvPr/>
        </p:nvSpPr>
        <p:spPr>
          <a:xfrm>
            <a:off x="4285734" y="2220370"/>
            <a:ext cx="4402200" cy="20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Outcomes;</a:t>
            </a:r>
            <a:endParaRPr sz="14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	</a:t>
            </a:r>
            <a:endParaRPr sz="14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        </a:t>
            </a:r>
            <a:r>
              <a:rPr lang="en-GB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Enhanced control on memory management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indent="4572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Faster FEM Calculations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indent="4572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endParaRPr sz="1400" b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indent="4572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Cross-platform development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indent="4572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indent="4572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Easy future implementations of FEM Package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indent="4572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indent="4572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0" name="Google Shape;171;p25">
            <a:extLst>
              <a:ext uri="{FF2B5EF4-FFF2-40B4-BE49-F238E27FC236}">
                <a16:creationId xmlns:a16="http://schemas.microsoft.com/office/drawing/2014/main" id="{DBF9C258-F69F-4432-9026-B53108C255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42154" y="2749067"/>
            <a:ext cx="208202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172;p25">
            <a:extLst>
              <a:ext uri="{FF2B5EF4-FFF2-40B4-BE49-F238E27FC236}">
                <a16:creationId xmlns:a16="http://schemas.microsoft.com/office/drawing/2014/main" id="{5512E7AF-2672-4A86-97AA-64621B4B9F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42154" y="3173767"/>
            <a:ext cx="208202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173;p25">
            <a:extLst>
              <a:ext uri="{FF2B5EF4-FFF2-40B4-BE49-F238E27FC236}">
                <a16:creationId xmlns:a16="http://schemas.microsoft.com/office/drawing/2014/main" id="{E1EFB5F9-CD55-49C4-B65C-AB4812B81A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42154" y="3581192"/>
            <a:ext cx="208202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174;p25">
            <a:extLst>
              <a:ext uri="{FF2B5EF4-FFF2-40B4-BE49-F238E27FC236}">
                <a16:creationId xmlns:a16="http://schemas.microsoft.com/office/drawing/2014/main" id="{454E9640-BCBD-4B45-BC4F-663BA709C67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42154" y="4009542"/>
            <a:ext cx="208202" cy="182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3994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542930" cy="365125"/>
          </a:xfrm>
        </p:spPr>
        <p:txBody>
          <a:bodyPr/>
          <a:lstStyle/>
          <a:p>
            <a:r>
              <a:rPr lang="de-DE" dirty="0"/>
              <a:t>SoftwareLab | COME | Karakaya, Cakal, Meßmer | Android Based FEM</a:t>
            </a:r>
            <a:endParaRPr lang="en-US" dirty="0"/>
          </a:p>
        </p:txBody>
      </p:sp>
      <p:sp>
        <p:nvSpPr>
          <p:cNvPr id="35" name="Google Shape;115;p23">
            <a:extLst>
              <a:ext uri="{FF2B5EF4-FFF2-40B4-BE49-F238E27FC236}">
                <a16:creationId xmlns:a16="http://schemas.microsoft.com/office/drawing/2014/main" id="{9806571D-E29F-461E-8714-35082D106B64}"/>
              </a:ext>
            </a:extLst>
          </p:cNvPr>
          <p:cNvSpPr txBox="1"/>
          <p:nvPr/>
        </p:nvSpPr>
        <p:spPr>
          <a:xfrm>
            <a:off x="438359" y="752482"/>
            <a:ext cx="85089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000000"/>
                </a:solidFill>
              </a:rPr>
              <a:t>FEM Package</a:t>
            </a:r>
          </a:p>
          <a:p>
            <a:pPr marL="0" lvl="0" indent="0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3200" dirty="0">
                <a:solidFill>
                  <a:srgbClr val="000000"/>
                </a:solidFill>
              </a:rPr>
            </a:b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44" name="Google Shape;230;p27">
            <a:extLst>
              <a:ext uri="{FF2B5EF4-FFF2-40B4-BE49-F238E27FC236}">
                <a16:creationId xmlns:a16="http://schemas.microsoft.com/office/drawing/2014/main" id="{3E9414B8-3085-4A4B-8EA0-489D3251D494}"/>
              </a:ext>
            </a:extLst>
          </p:cNvPr>
          <p:cNvSpPr/>
          <p:nvPr/>
        </p:nvSpPr>
        <p:spPr>
          <a:xfrm>
            <a:off x="311162" y="2356661"/>
            <a:ext cx="4510500" cy="24564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" name="Google Shape;231;p27">
            <a:extLst>
              <a:ext uri="{FF2B5EF4-FFF2-40B4-BE49-F238E27FC236}">
                <a16:creationId xmlns:a16="http://schemas.microsoft.com/office/drawing/2014/main" id="{36957882-4BC2-40EE-9817-08DC5198115F}"/>
              </a:ext>
            </a:extLst>
          </p:cNvPr>
          <p:cNvCxnSpPr/>
          <p:nvPr/>
        </p:nvCxnSpPr>
        <p:spPr>
          <a:xfrm rot="10800000" flipH="1">
            <a:off x="797792" y="4281236"/>
            <a:ext cx="35409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232;p27">
            <a:extLst>
              <a:ext uri="{FF2B5EF4-FFF2-40B4-BE49-F238E27FC236}">
                <a16:creationId xmlns:a16="http://schemas.microsoft.com/office/drawing/2014/main" id="{5AA99A9D-6730-4AA7-BA57-6DCC29B4D5BB}"/>
              </a:ext>
            </a:extLst>
          </p:cNvPr>
          <p:cNvCxnSpPr/>
          <p:nvPr/>
        </p:nvCxnSpPr>
        <p:spPr>
          <a:xfrm>
            <a:off x="1868672" y="3118146"/>
            <a:ext cx="13995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233;p27">
            <a:extLst>
              <a:ext uri="{FF2B5EF4-FFF2-40B4-BE49-F238E27FC236}">
                <a16:creationId xmlns:a16="http://schemas.microsoft.com/office/drawing/2014/main" id="{6F3BC0BA-835A-4F48-AEB0-A9A4FF4E09C0}"/>
              </a:ext>
            </a:extLst>
          </p:cNvPr>
          <p:cNvCxnSpPr/>
          <p:nvPr/>
        </p:nvCxnSpPr>
        <p:spPr>
          <a:xfrm>
            <a:off x="1301642" y="3729311"/>
            <a:ext cx="25473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234;p27">
            <a:extLst>
              <a:ext uri="{FF2B5EF4-FFF2-40B4-BE49-F238E27FC236}">
                <a16:creationId xmlns:a16="http://schemas.microsoft.com/office/drawing/2014/main" id="{12C1C3DA-5582-4173-94F6-D9F2FA007B27}"/>
              </a:ext>
            </a:extLst>
          </p:cNvPr>
          <p:cNvSpPr txBox="1"/>
          <p:nvPr/>
        </p:nvSpPr>
        <p:spPr>
          <a:xfrm>
            <a:off x="1182679" y="4367011"/>
            <a:ext cx="27783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Utilities</a:t>
            </a:r>
            <a:endParaRPr/>
          </a:p>
        </p:txBody>
      </p:sp>
      <p:sp>
        <p:nvSpPr>
          <p:cNvPr id="49" name="Google Shape;235;p27">
            <a:extLst>
              <a:ext uri="{FF2B5EF4-FFF2-40B4-BE49-F238E27FC236}">
                <a16:creationId xmlns:a16="http://schemas.microsoft.com/office/drawing/2014/main" id="{8FDAAB12-0FB9-40DD-9EEB-28BA6EA4F6A9}"/>
              </a:ext>
            </a:extLst>
          </p:cNvPr>
          <p:cNvSpPr txBox="1"/>
          <p:nvPr/>
        </p:nvSpPr>
        <p:spPr>
          <a:xfrm>
            <a:off x="1182679" y="3833611"/>
            <a:ext cx="27783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Geokernel</a:t>
            </a:r>
            <a:endParaRPr/>
          </a:p>
        </p:txBody>
      </p:sp>
      <p:sp>
        <p:nvSpPr>
          <p:cNvPr id="50" name="Google Shape;236;p27">
            <a:extLst>
              <a:ext uri="{FF2B5EF4-FFF2-40B4-BE49-F238E27FC236}">
                <a16:creationId xmlns:a16="http://schemas.microsoft.com/office/drawing/2014/main" id="{8583D0A5-8164-4963-9AC0-8402E7CA9510}"/>
              </a:ext>
            </a:extLst>
          </p:cNvPr>
          <p:cNvSpPr txBox="1"/>
          <p:nvPr/>
        </p:nvSpPr>
        <p:spPr>
          <a:xfrm>
            <a:off x="1182679" y="2766811"/>
            <a:ext cx="27783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Post Processing</a:t>
            </a:r>
            <a:endParaRPr sz="900"/>
          </a:p>
        </p:txBody>
      </p:sp>
      <p:sp>
        <p:nvSpPr>
          <p:cNvPr id="51" name="Google Shape;237;p27">
            <a:extLst>
              <a:ext uri="{FF2B5EF4-FFF2-40B4-BE49-F238E27FC236}">
                <a16:creationId xmlns:a16="http://schemas.microsoft.com/office/drawing/2014/main" id="{4070E30E-6B6C-42D1-9212-D848B352FEFB}"/>
              </a:ext>
            </a:extLst>
          </p:cNvPr>
          <p:cNvSpPr txBox="1"/>
          <p:nvPr/>
        </p:nvSpPr>
        <p:spPr>
          <a:xfrm>
            <a:off x="1182679" y="3232324"/>
            <a:ext cx="27783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Femkernel</a:t>
            </a:r>
            <a:endParaRPr/>
          </a:p>
        </p:txBody>
      </p:sp>
      <p:sp>
        <p:nvSpPr>
          <p:cNvPr id="52" name="Google Shape;238;p27">
            <a:extLst>
              <a:ext uri="{FF2B5EF4-FFF2-40B4-BE49-F238E27FC236}">
                <a16:creationId xmlns:a16="http://schemas.microsoft.com/office/drawing/2014/main" id="{DE630B20-44EA-4FFB-BFB7-F238C129D048}"/>
              </a:ext>
            </a:extLst>
          </p:cNvPr>
          <p:cNvSpPr/>
          <p:nvPr/>
        </p:nvSpPr>
        <p:spPr>
          <a:xfrm>
            <a:off x="6284174" y="2845229"/>
            <a:ext cx="2169300" cy="6228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239;p27">
            <a:extLst>
              <a:ext uri="{FF2B5EF4-FFF2-40B4-BE49-F238E27FC236}">
                <a16:creationId xmlns:a16="http://schemas.microsoft.com/office/drawing/2014/main" id="{3186B9B5-840B-4B75-BFDC-8CF6596B84F9}"/>
              </a:ext>
            </a:extLst>
          </p:cNvPr>
          <p:cNvSpPr txBox="1"/>
          <p:nvPr/>
        </p:nvSpPr>
        <p:spPr>
          <a:xfrm>
            <a:off x="6585103" y="2978196"/>
            <a:ext cx="15186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Mathkernel</a:t>
            </a:r>
            <a:endParaRPr/>
          </a:p>
        </p:txBody>
      </p:sp>
      <p:sp>
        <p:nvSpPr>
          <p:cNvPr id="54" name="Google Shape;240;p27">
            <a:extLst>
              <a:ext uri="{FF2B5EF4-FFF2-40B4-BE49-F238E27FC236}">
                <a16:creationId xmlns:a16="http://schemas.microsoft.com/office/drawing/2014/main" id="{E2521ADE-F6D4-4BAD-B0F3-6812EA4E800A}"/>
              </a:ext>
            </a:extLst>
          </p:cNvPr>
          <p:cNvSpPr txBox="1"/>
          <p:nvPr/>
        </p:nvSpPr>
        <p:spPr>
          <a:xfrm>
            <a:off x="6053246" y="3602586"/>
            <a:ext cx="26382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 i="1"/>
              <a:t>Just the solvers and linear algebra libraries</a:t>
            </a:r>
            <a:endParaRPr sz="1100" i="1"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 i="1"/>
              <a:t>It has an interface with FEM Package</a:t>
            </a:r>
            <a:endParaRPr sz="1100" i="1"/>
          </a:p>
          <a:p>
            <a: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 i="1"/>
              <a:t>Can be changed</a:t>
            </a:r>
            <a:endParaRPr sz="1100" i="1"/>
          </a:p>
        </p:txBody>
      </p:sp>
      <p:cxnSp>
        <p:nvCxnSpPr>
          <p:cNvPr id="55" name="Google Shape;241;p27">
            <a:extLst>
              <a:ext uri="{FF2B5EF4-FFF2-40B4-BE49-F238E27FC236}">
                <a16:creationId xmlns:a16="http://schemas.microsoft.com/office/drawing/2014/main" id="{8A344BEA-083D-42D7-AA11-EC20587D0979}"/>
              </a:ext>
            </a:extLst>
          </p:cNvPr>
          <p:cNvCxnSpPr/>
          <p:nvPr/>
        </p:nvCxnSpPr>
        <p:spPr>
          <a:xfrm rot="10800000" flipH="1">
            <a:off x="3177087" y="3259611"/>
            <a:ext cx="3023100" cy="21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6" name="Google Shape;242;p27">
            <a:extLst>
              <a:ext uri="{FF2B5EF4-FFF2-40B4-BE49-F238E27FC236}">
                <a16:creationId xmlns:a16="http://schemas.microsoft.com/office/drawing/2014/main" id="{EAC02DD6-362E-429F-8484-97701EDE3147}"/>
              </a:ext>
            </a:extLst>
          </p:cNvPr>
          <p:cNvCxnSpPr/>
          <p:nvPr/>
        </p:nvCxnSpPr>
        <p:spPr>
          <a:xfrm rot="10800000">
            <a:off x="3128212" y="2818686"/>
            <a:ext cx="3009000" cy="35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84348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542930" cy="365125"/>
          </a:xfrm>
        </p:spPr>
        <p:txBody>
          <a:bodyPr/>
          <a:lstStyle/>
          <a:p>
            <a:r>
              <a:rPr lang="de-DE" dirty="0"/>
              <a:t>SoftwareLab | COME | Karakaya, Cakal, Meßmer | Android Based FEM</a:t>
            </a:r>
            <a:endParaRPr lang="en-US" dirty="0"/>
          </a:p>
        </p:txBody>
      </p:sp>
      <p:sp>
        <p:nvSpPr>
          <p:cNvPr id="35" name="Google Shape;115;p23">
            <a:extLst>
              <a:ext uri="{FF2B5EF4-FFF2-40B4-BE49-F238E27FC236}">
                <a16:creationId xmlns:a16="http://schemas.microsoft.com/office/drawing/2014/main" id="{9806571D-E29F-461E-8714-35082D106B64}"/>
              </a:ext>
            </a:extLst>
          </p:cNvPr>
          <p:cNvSpPr txBox="1"/>
          <p:nvPr/>
        </p:nvSpPr>
        <p:spPr>
          <a:xfrm>
            <a:off x="438359" y="752482"/>
            <a:ext cx="85089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000000"/>
                </a:solidFill>
              </a:rPr>
              <a:t>FEM Package</a:t>
            </a: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43" name="Google Shape;251;p28">
            <a:extLst>
              <a:ext uri="{FF2B5EF4-FFF2-40B4-BE49-F238E27FC236}">
                <a16:creationId xmlns:a16="http://schemas.microsoft.com/office/drawing/2014/main" id="{8E0C8A3F-6D2C-4543-9DA6-3297B9A33A32}"/>
              </a:ext>
            </a:extLst>
          </p:cNvPr>
          <p:cNvSpPr/>
          <p:nvPr/>
        </p:nvSpPr>
        <p:spPr>
          <a:xfrm>
            <a:off x="262175" y="2694592"/>
            <a:ext cx="4510500" cy="24564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0033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57" name="Google Shape;252;p28">
            <a:extLst>
              <a:ext uri="{FF2B5EF4-FFF2-40B4-BE49-F238E27FC236}">
                <a16:creationId xmlns:a16="http://schemas.microsoft.com/office/drawing/2014/main" id="{97F31CEE-534A-4B9E-B21A-276A0873D8E6}"/>
              </a:ext>
            </a:extLst>
          </p:cNvPr>
          <p:cNvCxnSpPr/>
          <p:nvPr/>
        </p:nvCxnSpPr>
        <p:spPr>
          <a:xfrm rot="10800000" flipH="1">
            <a:off x="748805" y="4619167"/>
            <a:ext cx="3540900" cy="900"/>
          </a:xfrm>
          <a:prstGeom prst="straightConnector1">
            <a:avLst/>
          </a:prstGeom>
          <a:noFill/>
          <a:ln w="9525" cap="flat" cmpd="sng">
            <a:solidFill>
              <a:srgbClr val="0033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253;p28">
            <a:extLst>
              <a:ext uri="{FF2B5EF4-FFF2-40B4-BE49-F238E27FC236}">
                <a16:creationId xmlns:a16="http://schemas.microsoft.com/office/drawing/2014/main" id="{F0D35BB9-54B7-45BD-A6E0-A430431C6FCE}"/>
              </a:ext>
            </a:extLst>
          </p:cNvPr>
          <p:cNvCxnSpPr/>
          <p:nvPr/>
        </p:nvCxnSpPr>
        <p:spPr>
          <a:xfrm>
            <a:off x="1819685" y="3456077"/>
            <a:ext cx="1399500" cy="8700"/>
          </a:xfrm>
          <a:prstGeom prst="straightConnector1">
            <a:avLst/>
          </a:prstGeom>
          <a:noFill/>
          <a:ln w="9525" cap="flat" cmpd="sng">
            <a:solidFill>
              <a:srgbClr val="0033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254;p28">
            <a:extLst>
              <a:ext uri="{FF2B5EF4-FFF2-40B4-BE49-F238E27FC236}">
                <a16:creationId xmlns:a16="http://schemas.microsoft.com/office/drawing/2014/main" id="{857A36C4-C423-4C7C-A3B4-93AE21151502}"/>
              </a:ext>
            </a:extLst>
          </p:cNvPr>
          <p:cNvCxnSpPr/>
          <p:nvPr/>
        </p:nvCxnSpPr>
        <p:spPr>
          <a:xfrm>
            <a:off x="1252655" y="4067242"/>
            <a:ext cx="2547300" cy="27300"/>
          </a:xfrm>
          <a:prstGeom prst="straightConnector1">
            <a:avLst/>
          </a:prstGeom>
          <a:noFill/>
          <a:ln w="9525" cap="flat" cmpd="sng">
            <a:solidFill>
              <a:srgbClr val="0033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255;p28">
            <a:extLst>
              <a:ext uri="{FF2B5EF4-FFF2-40B4-BE49-F238E27FC236}">
                <a16:creationId xmlns:a16="http://schemas.microsoft.com/office/drawing/2014/main" id="{581666F2-55BB-49D8-BFF6-639AE515999C}"/>
              </a:ext>
            </a:extLst>
          </p:cNvPr>
          <p:cNvSpPr txBox="1"/>
          <p:nvPr/>
        </p:nvSpPr>
        <p:spPr>
          <a:xfrm>
            <a:off x="1133692" y="4704942"/>
            <a:ext cx="27783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Utilities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256;p28">
            <a:extLst>
              <a:ext uri="{FF2B5EF4-FFF2-40B4-BE49-F238E27FC236}">
                <a16:creationId xmlns:a16="http://schemas.microsoft.com/office/drawing/2014/main" id="{DD280809-AA02-4BBB-B657-FA5C2B9E47AE}"/>
              </a:ext>
            </a:extLst>
          </p:cNvPr>
          <p:cNvSpPr txBox="1"/>
          <p:nvPr/>
        </p:nvSpPr>
        <p:spPr>
          <a:xfrm>
            <a:off x="1133692" y="4171542"/>
            <a:ext cx="27783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Geokernel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" name="Google Shape;257;p28">
            <a:extLst>
              <a:ext uri="{FF2B5EF4-FFF2-40B4-BE49-F238E27FC236}">
                <a16:creationId xmlns:a16="http://schemas.microsoft.com/office/drawing/2014/main" id="{7490DC9B-9C75-4735-BD02-AB212805B9C1}"/>
              </a:ext>
            </a:extLst>
          </p:cNvPr>
          <p:cNvSpPr txBox="1"/>
          <p:nvPr/>
        </p:nvSpPr>
        <p:spPr>
          <a:xfrm>
            <a:off x="1133692" y="3104742"/>
            <a:ext cx="27783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9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Post Processing</a:t>
            </a:r>
            <a:endParaRPr sz="9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" name="Google Shape;258;p28">
            <a:extLst>
              <a:ext uri="{FF2B5EF4-FFF2-40B4-BE49-F238E27FC236}">
                <a16:creationId xmlns:a16="http://schemas.microsoft.com/office/drawing/2014/main" id="{ACA27155-6ACA-424C-B940-8A31F4F320B9}"/>
              </a:ext>
            </a:extLst>
          </p:cNvPr>
          <p:cNvSpPr txBox="1"/>
          <p:nvPr/>
        </p:nvSpPr>
        <p:spPr>
          <a:xfrm>
            <a:off x="1133692" y="3561942"/>
            <a:ext cx="27783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Femkernel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259;p28">
            <a:extLst>
              <a:ext uri="{FF2B5EF4-FFF2-40B4-BE49-F238E27FC236}">
                <a16:creationId xmlns:a16="http://schemas.microsoft.com/office/drawing/2014/main" id="{5FE1925C-41E9-4C8F-8138-D99DFC7BD8C1}"/>
              </a:ext>
            </a:extLst>
          </p:cNvPr>
          <p:cNvSpPr/>
          <p:nvPr/>
        </p:nvSpPr>
        <p:spPr>
          <a:xfrm>
            <a:off x="6539987" y="1811560"/>
            <a:ext cx="2169300" cy="6228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rgbClr val="0033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260;p28">
            <a:extLst>
              <a:ext uri="{FF2B5EF4-FFF2-40B4-BE49-F238E27FC236}">
                <a16:creationId xmlns:a16="http://schemas.microsoft.com/office/drawing/2014/main" id="{8DF38697-D373-4576-B6DE-DAACD13CFC07}"/>
              </a:ext>
            </a:extLst>
          </p:cNvPr>
          <p:cNvSpPr txBox="1"/>
          <p:nvPr/>
        </p:nvSpPr>
        <p:spPr>
          <a:xfrm>
            <a:off x="6840916" y="2020727"/>
            <a:ext cx="15186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Mathkernel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261;p28">
            <a:extLst>
              <a:ext uri="{FF2B5EF4-FFF2-40B4-BE49-F238E27FC236}">
                <a16:creationId xmlns:a16="http://schemas.microsoft.com/office/drawing/2014/main" id="{1663402F-6C39-4A72-80B6-621729CBE687}"/>
              </a:ext>
            </a:extLst>
          </p:cNvPr>
          <p:cNvSpPr txBox="1"/>
          <p:nvPr/>
        </p:nvSpPr>
        <p:spPr>
          <a:xfrm>
            <a:off x="6309059" y="2568917"/>
            <a:ext cx="26382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845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 i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Solves the reduced equation system</a:t>
            </a:r>
            <a:endParaRPr sz="1100" i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indent="-29845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 i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Technically the same job but decreased complexity.</a:t>
            </a:r>
            <a:endParaRPr sz="1100" i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7" name="Google Shape;262;p28">
            <a:extLst>
              <a:ext uri="{FF2B5EF4-FFF2-40B4-BE49-F238E27FC236}">
                <a16:creationId xmlns:a16="http://schemas.microsoft.com/office/drawing/2014/main" id="{A991C204-D330-4928-A593-A774D0662955}"/>
              </a:ext>
            </a:extLst>
          </p:cNvPr>
          <p:cNvCxnSpPr/>
          <p:nvPr/>
        </p:nvCxnSpPr>
        <p:spPr>
          <a:xfrm>
            <a:off x="3205075" y="3688567"/>
            <a:ext cx="1245600" cy="84000"/>
          </a:xfrm>
          <a:prstGeom prst="straightConnector1">
            <a:avLst/>
          </a:prstGeom>
          <a:noFill/>
          <a:ln w="9525" cap="flat" cmpd="sng">
            <a:solidFill>
              <a:srgbClr val="0033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8" name="Google Shape;263;p28">
            <a:extLst>
              <a:ext uri="{FF2B5EF4-FFF2-40B4-BE49-F238E27FC236}">
                <a16:creationId xmlns:a16="http://schemas.microsoft.com/office/drawing/2014/main" id="{8E346FAB-F20E-4B25-9EBF-F9C8B6F7BE2B}"/>
              </a:ext>
            </a:extLst>
          </p:cNvPr>
          <p:cNvCxnSpPr/>
          <p:nvPr/>
        </p:nvCxnSpPr>
        <p:spPr>
          <a:xfrm rot="10800000">
            <a:off x="3239995" y="3191859"/>
            <a:ext cx="1201800" cy="427500"/>
          </a:xfrm>
          <a:prstGeom prst="straightConnector1">
            <a:avLst/>
          </a:prstGeom>
          <a:noFill/>
          <a:ln w="9525" cap="flat" cmpd="sng">
            <a:solidFill>
              <a:srgbClr val="0033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69" name="Google Shape;264;p28">
            <a:extLst>
              <a:ext uri="{FF2B5EF4-FFF2-40B4-BE49-F238E27FC236}">
                <a16:creationId xmlns:a16="http://schemas.microsoft.com/office/drawing/2014/main" id="{148A6E11-CB32-44E8-8F5C-46994B0C586B}"/>
              </a:ext>
            </a:extLst>
          </p:cNvPr>
          <p:cNvSpPr/>
          <p:nvPr/>
        </p:nvSpPr>
        <p:spPr>
          <a:xfrm>
            <a:off x="4558787" y="3487960"/>
            <a:ext cx="2169300" cy="6228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rgbClr val="0033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0" name="Google Shape;265;p28">
            <a:extLst>
              <a:ext uri="{FF2B5EF4-FFF2-40B4-BE49-F238E27FC236}">
                <a16:creationId xmlns:a16="http://schemas.microsoft.com/office/drawing/2014/main" id="{197949A1-795D-4BFC-B6CD-2CF8E252731C}"/>
              </a:ext>
            </a:extLst>
          </p:cNvPr>
          <p:cNvSpPr txBox="1"/>
          <p:nvPr/>
        </p:nvSpPr>
        <p:spPr>
          <a:xfrm>
            <a:off x="4859716" y="3620927"/>
            <a:ext cx="15186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MOR Package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" name="Google Shape;266;p28">
            <a:extLst>
              <a:ext uri="{FF2B5EF4-FFF2-40B4-BE49-F238E27FC236}">
                <a16:creationId xmlns:a16="http://schemas.microsoft.com/office/drawing/2014/main" id="{9879ACBD-0F8A-450C-9EBD-391C582B0790}"/>
              </a:ext>
            </a:extLst>
          </p:cNvPr>
          <p:cNvSpPr txBox="1"/>
          <p:nvPr/>
        </p:nvSpPr>
        <p:spPr>
          <a:xfrm>
            <a:off x="4327859" y="4245317"/>
            <a:ext cx="26382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845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Reduce Matrices</a:t>
            </a:r>
            <a:endParaRPr sz="1100" i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57200" indent="-29845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 i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Decrease complexity</a:t>
            </a:r>
            <a:endParaRPr sz="1100" i="1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72" name="Google Shape;267;p28">
            <a:extLst>
              <a:ext uri="{FF2B5EF4-FFF2-40B4-BE49-F238E27FC236}">
                <a16:creationId xmlns:a16="http://schemas.microsoft.com/office/drawing/2014/main" id="{EC207972-6710-44D3-BF8F-AC5E968B044C}"/>
              </a:ext>
            </a:extLst>
          </p:cNvPr>
          <p:cNvCxnSpPr/>
          <p:nvPr/>
        </p:nvCxnSpPr>
        <p:spPr>
          <a:xfrm flipH="1">
            <a:off x="5185600" y="2421942"/>
            <a:ext cx="1056600" cy="944700"/>
          </a:xfrm>
          <a:prstGeom prst="straightConnector1">
            <a:avLst/>
          </a:prstGeom>
          <a:noFill/>
          <a:ln w="9525" cap="flat" cmpd="sng">
            <a:solidFill>
              <a:srgbClr val="0033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73" name="Google Shape;268;p28">
            <a:extLst>
              <a:ext uri="{FF2B5EF4-FFF2-40B4-BE49-F238E27FC236}">
                <a16:creationId xmlns:a16="http://schemas.microsoft.com/office/drawing/2014/main" id="{76C4DC3D-BC13-4B60-B652-0EE2F3D9A045}"/>
              </a:ext>
            </a:extLst>
          </p:cNvPr>
          <p:cNvCxnSpPr/>
          <p:nvPr/>
        </p:nvCxnSpPr>
        <p:spPr>
          <a:xfrm rot="10800000" flipH="1">
            <a:off x="5515950" y="2603942"/>
            <a:ext cx="922200" cy="818700"/>
          </a:xfrm>
          <a:prstGeom prst="straightConnector1">
            <a:avLst/>
          </a:prstGeom>
          <a:noFill/>
          <a:ln w="9525" cap="flat" cmpd="sng">
            <a:solidFill>
              <a:srgbClr val="0033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4" name="Google Shape;269;p28">
            <a:extLst>
              <a:ext uri="{FF2B5EF4-FFF2-40B4-BE49-F238E27FC236}">
                <a16:creationId xmlns:a16="http://schemas.microsoft.com/office/drawing/2014/main" id="{85F86A0C-D920-4415-9FF7-F48719DC6259}"/>
              </a:ext>
            </a:extLst>
          </p:cNvPr>
          <p:cNvSpPr txBox="1"/>
          <p:nvPr/>
        </p:nvSpPr>
        <p:spPr>
          <a:xfrm>
            <a:off x="5927464" y="2914217"/>
            <a:ext cx="258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2</a:t>
            </a:r>
            <a:endParaRPr sz="10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5" name="Google Shape;270;p28">
            <a:extLst>
              <a:ext uri="{FF2B5EF4-FFF2-40B4-BE49-F238E27FC236}">
                <a16:creationId xmlns:a16="http://schemas.microsoft.com/office/drawing/2014/main" id="{B3CD9899-4E12-401F-9336-44504C175E51}"/>
              </a:ext>
            </a:extLst>
          </p:cNvPr>
          <p:cNvSpPr txBox="1"/>
          <p:nvPr/>
        </p:nvSpPr>
        <p:spPr>
          <a:xfrm>
            <a:off x="5491242" y="2667365"/>
            <a:ext cx="258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3</a:t>
            </a:r>
            <a:endParaRPr sz="10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6" name="Google Shape;271;p28">
            <a:extLst>
              <a:ext uri="{FF2B5EF4-FFF2-40B4-BE49-F238E27FC236}">
                <a16:creationId xmlns:a16="http://schemas.microsoft.com/office/drawing/2014/main" id="{E8EFCE22-83AD-49F3-93A0-D9AA5E1C2C50}"/>
              </a:ext>
            </a:extLst>
          </p:cNvPr>
          <p:cNvSpPr txBox="1"/>
          <p:nvPr/>
        </p:nvSpPr>
        <p:spPr>
          <a:xfrm>
            <a:off x="3813946" y="3137213"/>
            <a:ext cx="258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0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7" name="Google Shape;272;p28">
            <a:extLst>
              <a:ext uri="{FF2B5EF4-FFF2-40B4-BE49-F238E27FC236}">
                <a16:creationId xmlns:a16="http://schemas.microsoft.com/office/drawing/2014/main" id="{AC8746CC-8925-45D7-AE62-EAC4361078A8}"/>
              </a:ext>
            </a:extLst>
          </p:cNvPr>
          <p:cNvSpPr txBox="1"/>
          <p:nvPr/>
        </p:nvSpPr>
        <p:spPr>
          <a:xfrm>
            <a:off x="3808450" y="3676950"/>
            <a:ext cx="258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1</a:t>
            </a:r>
            <a:endParaRPr sz="10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48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542930" cy="365125"/>
          </a:xfrm>
        </p:spPr>
        <p:txBody>
          <a:bodyPr/>
          <a:lstStyle/>
          <a:p>
            <a:r>
              <a:rPr lang="de-DE" dirty="0"/>
              <a:t>SoftwareLab | COME | Karakaya, Cakal, Meßmer | Android Based FEM</a:t>
            </a:r>
            <a:endParaRPr lang="en-US" dirty="0"/>
          </a:p>
        </p:txBody>
      </p:sp>
      <p:pic>
        <p:nvPicPr>
          <p:cNvPr id="5" name="Animation">
            <a:hlinkClick r:id="" action="ppaction://media"/>
            <a:extLst>
              <a:ext uri="{FF2B5EF4-FFF2-40B4-BE49-F238E27FC236}">
                <a16:creationId xmlns:a16="http://schemas.microsoft.com/office/drawing/2014/main" id="{F7DE070D-471A-4B6E-B6D0-A121361B702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4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895" y="1872117"/>
            <a:ext cx="2941984" cy="44453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19EAA04-2D14-4056-88D4-19C40A847E14}"/>
              </a:ext>
            </a:extLst>
          </p:cNvPr>
          <p:cNvSpPr/>
          <p:nvPr/>
        </p:nvSpPr>
        <p:spPr>
          <a:xfrm>
            <a:off x="4584579" y="2336966"/>
            <a:ext cx="1219847" cy="73091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dirty="0"/>
              <a:t>Geometry</a:t>
            </a:r>
          </a:p>
          <a:p>
            <a:pPr algn="ctr">
              <a:lnSpc>
                <a:spcPct val="114000"/>
              </a:lnSpc>
            </a:pPr>
            <a:endParaRPr lang="en-US" sz="1400" dirty="0"/>
          </a:p>
          <a:p>
            <a:pPr algn="ctr">
              <a:lnSpc>
                <a:spcPct val="114000"/>
              </a:lnSpc>
            </a:pP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C74C9B-1A2A-454C-8A1A-3E9E657135FC}"/>
              </a:ext>
            </a:extLst>
          </p:cNvPr>
          <p:cNvCxnSpPr>
            <a:cxnSpLocks/>
          </p:cNvCxnSpPr>
          <p:nvPr/>
        </p:nvCxnSpPr>
        <p:spPr>
          <a:xfrm flipH="1">
            <a:off x="3731031" y="2702422"/>
            <a:ext cx="7450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577DE3-2A60-4879-95FB-00A0117069D1}"/>
              </a:ext>
            </a:extLst>
          </p:cNvPr>
          <p:cNvSpPr txBox="1"/>
          <p:nvPr/>
        </p:nvSpPr>
        <p:spPr>
          <a:xfrm>
            <a:off x="4535501" y="3110504"/>
            <a:ext cx="1318001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400" dirty="0" err="1">
                <a:latin typeface="+mn-lt"/>
              </a:rPr>
              <a:t>Json</a:t>
            </a:r>
            <a:endParaRPr lang="en-US" sz="1400" dirty="0">
              <a:latin typeface="+mn-lt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7DF84A6-CF20-4C48-8A4C-202CC74AA70F}"/>
              </a:ext>
            </a:extLst>
          </p:cNvPr>
          <p:cNvCxnSpPr/>
          <p:nvPr/>
        </p:nvCxnSpPr>
        <p:spPr>
          <a:xfrm>
            <a:off x="6367670" y="1557130"/>
            <a:ext cx="0" cy="4604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A2B0A8-B7DE-4FB9-ACE3-D63C07F358AE}"/>
              </a:ext>
            </a:extLst>
          </p:cNvPr>
          <p:cNvSpPr txBox="1"/>
          <p:nvPr/>
        </p:nvSpPr>
        <p:spPr>
          <a:xfrm>
            <a:off x="6751981" y="1607721"/>
            <a:ext cx="2267182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FEM Package (C++)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65F000-2D2C-4CB5-872A-8DD7C6D704CD}"/>
              </a:ext>
            </a:extLst>
          </p:cNvPr>
          <p:cNvSpPr txBox="1"/>
          <p:nvPr/>
        </p:nvSpPr>
        <p:spPr>
          <a:xfrm>
            <a:off x="4154558" y="1607726"/>
            <a:ext cx="2305875" cy="280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 err="1">
                <a:latin typeface="+mn-lt"/>
              </a:rPr>
              <a:t>Json</a:t>
            </a:r>
            <a:r>
              <a:rPr lang="en-US" sz="1600" dirty="0">
                <a:latin typeface="+mn-lt"/>
              </a:rPr>
              <a:t> File Storage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74B5DC-1C3C-43A6-839D-7A3889EFDCB8}"/>
              </a:ext>
            </a:extLst>
          </p:cNvPr>
          <p:cNvSpPr txBox="1"/>
          <p:nvPr/>
        </p:nvSpPr>
        <p:spPr>
          <a:xfrm>
            <a:off x="1470991" y="1587688"/>
            <a:ext cx="90075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Java App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8E290A-FF63-4142-A56D-8331F62C2857}"/>
              </a:ext>
            </a:extLst>
          </p:cNvPr>
          <p:cNvSpPr/>
          <p:nvPr/>
        </p:nvSpPr>
        <p:spPr>
          <a:xfrm>
            <a:off x="6781975" y="3087647"/>
            <a:ext cx="1798808" cy="7203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Mesher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841BCC-4B44-4243-85C5-4BC10D278272}"/>
              </a:ext>
            </a:extLst>
          </p:cNvPr>
          <p:cNvSpPr/>
          <p:nvPr/>
        </p:nvSpPr>
        <p:spPr>
          <a:xfrm>
            <a:off x="6781975" y="4486203"/>
            <a:ext cx="1798808" cy="7203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dirty="0"/>
              <a:t>Solver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6EF317-854E-468C-B6A3-82329792AC82}"/>
              </a:ext>
            </a:extLst>
          </p:cNvPr>
          <p:cNvSpPr txBox="1"/>
          <p:nvPr/>
        </p:nvSpPr>
        <p:spPr>
          <a:xfrm>
            <a:off x="4880307" y="2695009"/>
            <a:ext cx="1027337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dirty="0">
                <a:latin typeface="+mn-lt"/>
              </a:rPr>
              <a:t>Material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672BCD-46DC-4B40-83F0-B0C525B9EAA4}"/>
              </a:ext>
            </a:extLst>
          </p:cNvPr>
          <p:cNvCxnSpPr/>
          <p:nvPr/>
        </p:nvCxnSpPr>
        <p:spPr>
          <a:xfrm>
            <a:off x="3789289" y="2842168"/>
            <a:ext cx="6868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F975E94-51B1-490E-AE6C-9C3FD7636D4A}"/>
              </a:ext>
            </a:extLst>
          </p:cNvPr>
          <p:cNvSpPr/>
          <p:nvPr/>
        </p:nvSpPr>
        <p:spPr>
          <a:xfrm>
            <a:off x="4584579" y="3755291"/>
            <a:ext cx="1219847" cy="73091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dirty="0"/>
              <a:t>Mesh</a:t>
            </a:r>
          </a:p>
          <a:p>
            <a:pPr algn="ctr">
              <a:lnSpc>
                <a:spcPct val="114000"/>
              </a:lnSpc>
            </a:pPr>
            <a:endParaRPr lang="en-US" sz="1400" dirty="0"/>
          </a:p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C0BB98-D268-4688-9744-BB3C959A5B36}"/>
              </a:ext>
            </a:extLst>
          </p:cNvPr>
          <p:cNvSpPr txBox="1"/>
          <p:nvPr/>
        </p:nvSpPr>
        <p:spPr>
          <a:xfrm>
            <a:off x="4535501" y="4528829"/>
            <a:ext cx="1318001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400" dirty="0" err="1">
                <a:latin typeface="+mn-lt"/>
              </a:rPr>
              <a:t>Json</a:t>
            </a:r>
            <a:endParaRPr lang="en-US" sz="1400" dirty="0">
              <a:latin typeface="+mn-lt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231AA3-D132-4313-959C-0B130A7CA41B}"/>
              </a:ext>
            </a:extLst>
          </p:cNvPr>
          <p:cNvCxnSpPr/>
          <p:nvPr/>
        </p:nvCxnSpPr>
        <p:spPr>
          <a:xfrm>
            <a:off x="3657600" y="3525078"/>
            <a:ext cx="2975113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B1D6315-D1AE-4E15-8A8E-6F73861937A2}"/>
              </a:ext>
            </a:extLst>
          </p:cNvPr>
          <p:cNvCxnSpPr>
            <a:cxnSpLocks/>
          </p:cNvCxnSpPr>
          <p:nvPr/>
        </p:nvCxnSpPr>
        <p:spPr>
          <a:xfrm flipH="1">
            <a:off x="5970105" y="3677506"/>
            <a:ext cx="662608" cy="3379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3BD411-C75F-4E6B-A8D4-30FB21330132}"/>
              </a:ext>
            </a:extLst>
          </p:cNvPr>
          <p:cNvCxnSpPr>
            <a:cxnSpLocks/>
          </p:cNvCxnSpPr>
          <p:nvPr/>
        </p:nvCxnSpPr>
        <p:spPr>
          <a:xfrm>
            <a:off x="3789289" y="4253038"/>
            <a:ext cx="6868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C5DD24D-E7F0-48BD-8F17-92FABA5510C0}"/>
              </a:ext>
            </a:extLst>
          </p:cNvPr>
          <p:cNvSpPr txBox="1"/>
          <p:nvPr/>
        </p:nvSpPr>
        <p:spPr>
          <a:xfrm>
            <a:off x="4990266" y="4115774"/>
            <a:ext cx="42748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BC’s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6A782E-CE1C-4295-9B13-8C9270258B6D}"/>
              </a:ext>
            </a:extLst>
          </p:cNvPr>
          <p:cNvCxnSpPr/>
          <p:nvPr/>
        </p:nvCxnSpPr>
        <p:spPr>
          <a:xfrm>
            <a:off x="3789289" y="4846382"/>
            <a:ext cx="2855299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361664A-7A3F-48D6-B5EF-4ACB9E98E5A8}"/>
              </a:ext>
            </a:extLst>
          </p:cNvPr>
          <p:cNvCxnSpPr>
            <a:cxnSpLocks/>
          </p:cNvCxnSpPr>
          <p:nvPr/>
        </p:nvCxnSpPr>
        <p:spPr>
          <a:xfrm>
            <a:off x="5970105" y="3020165"/>
            <a:ext cx="811870" cy="135285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41597E-44C7-42D7-A008-C6706B10106E}"/>
              </a:ext>
            </a:extLst>
          </p:cNvPr>
          <p:cNvCxnSpPr>
            <a:cxnSpLocks/>
          </p:cNvCxnSpPr>
          <p:nvPr/>
        </p:nvCxnSpPr>
        <p:spPr>
          <a:xfrm>
            <a:off x="5990889" y="4347734"/>
            <a:ext cx="653699" cy="26101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575AC655-2F06-42E0-A213-D7532DCE1944}"/>
              </a:ext>
            </a:extLst>
          </p:cNvPr>
          <p:cNvSpPr/>
          <p:nvPr/>
        </p:nvSpPr>
        <p:spPr>
          <a:xfrm>
            <a:off x="4584579" y="5059021"/>
            <a:ext cx="1219847" cy="73091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dirty="0"/>
              <a:t>Results</a:t>
            </a:r>
          </a:p>
          <a:p>
            <a:pPr algn="ctr">
              <a:lnSpc>
                <a:spcPct val="114000"/>
              </a:lnSpc>
            </a:pPr>
            <a:endParaRPr lang="en-US" sz="1400" dirty="0"/>
          </a:p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5278A8-E226-44B7-8DB5-26D0EDA3F51B}"/>
              </a:ext>
            </a:extLst>
          </p:cNvPr>
          <p:cNvSpPr txBox="1"/>
          <p:nvPr/>
        </p:nvSpPr>
        <p:spPr>
          <a:xfrm>
            <a:off x="4535501" y="5832559"/>
            <a:ext cx="1318001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400" dirty="0" err="1">
                <a:latin typeface="+mn-lt"/>
              </a:rPr>
              <a:t>Json</a:t>
            </a:r>
            <a:endParaRPr lang="en-US" sz="1400" dirty="0">
              <a:latin typeface="+mn-lt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9FF6ACF-3109-4682-8952-3561FEB77307}"/>
              </a:ext>
            </a:extLst>
          </p:cNvPr>
          <p:cNvCxnSpPr>
            <a:cxnSpLocks/>
          </p:cNvCxnSpPr>
          <p:nvPr/>
        </p:nvCxnSpPr>
        <p:spPr>
          <a:xfrm flipH="1">
            <a:off x="5907644" y="5147657"/>
            <a:ext cx="736944" cy="1026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1882755-4C36-4B33-A314-94AA16C92B3D}"/>
              </a:ext>
            </a:extLst>
          </p:cNvPr>
          <p:cNvCxnSpPr>
            <a:cxnSpLocks/>
          </p:cNvCxnSpPr>
          <p:nvPr/>
        </p:nvCxnSpPr>
        <p:spPr>
          <a:xfrm flipH="1">
            <a:off x="3789289" y="3968603"/>
            <a:ext cx="6471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0268F73-D3F5-49BF-AD13-003779744AE8}"/>
              </a:ext>
            </a:extLst>
          </p:cNvPr>
          <p:cNvCxnSpPr>
            <a:cxnSpLocks/>
          </p:cNvCxnSpPr>
          <p:nvPr/>
        </p:nvCxnSpPr>
        <p:spPr>
          <a:xfrm>
            <a:off x="5853502" y="2546145"/>
            <a:ext cx="791086" cy="49916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067B9E-EA42-48B0-9648-0331460B6699}"/>
              </a:ext>
            </a:extLst>
          </p:cNvPr>
          <p:cNvCxnSpPr/>
          <p:nvPr/>
        </p:nvCxnSpPr>
        <p:spPr>
          <a:xfrm flipH="1">
            <a:off x="3830961" y="5206562"/>
            <a:ext cx="6471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115;p23">
            <a:extLst>
              <a:ext uri="{FF2B5EF4-FFF2-40B4-BE49-F238E27FC236}">
                <a16:creationId xmlns:a16="http://schemas.microsoft.com/office/drawing/2014/main" id="{9806571D-E29F-461E-8714-35082D106B64}"/>
              </a:ext>
            </a:extLst>
          </p:cNvPr>
          <p:cNvSpPr txBox="1"/>
          <p:nvPr/>
        </p:nvSpPr>
        <p:spPr>
          <a:xfrm>
            <a:off x="510263" y="777317"/>
            <a:ext cx="85089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3200" dirty="0"/>
              <a:t>Android App Workflow</a:t>
            </a:r>
            <a:endParaRPr sz="3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517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3517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2" presetClass="mediacall" presetSubtype="0" fill="hold" nodeType="withEffect">
                                  <p:stCondLst>
                                    <p:cond delay="1761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761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761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mediacall" presetSubtype="0" fill="hold" nodeType="withEffect">
                                  <p:stCondLst>
                                    <p:cond delay="822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822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822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822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822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822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822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4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mediacall" presetSubtype="0" fill="hold" nodeType="withEffect">
                                  <p:stCondLst>
                                    <p:cond delay="3100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3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3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6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mediacall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822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822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822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822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822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822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8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mediacall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cmd type="call" cmd="togglePause">
                                      <p:cBhvr>
                                        <p:cTn id="9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0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6" grpId="0"/>
      <p:bldP spid="29" grpId="0" animBg="1"/>
      <p:bldP spid="30" grpId="0"/>
      <p:bldP spid="39" grpId="0"/>
      <p:bldP spid="49" grpId="0" animBg="1"/>
      <p:bldP spid="50" grpId="0"/>
    </p:bldLst>
  </p:timing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generalizedContinuumMechanics</Template>
  <TotalTime>14</TotalTime>
  <Words>553</Words>
  <Application>Microsoft Office PowerPoint</Application>
  <PresentationFormat>On-screen Show (4:3)</PresentationFormat>
  <Paragraphs>149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Arial</vt:lpstr>
      <vt:lpstr>Calibri</vt:lpstr>
      <vt:lpstr>Corbel</vt:lpstr>
      <vt:lpstr>Courier New</vt:lpstr>
      <vt:lpstr>Noto Sans Symbols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Development of a model order reduction library  for an Android-based FEM app </vt:lpstr>
      <vt:lpstr>Why using FEM on a Smartphone?</vt:lpstr>
      <vt:lpstr>Where did we start?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Generalized Continuum Mechanics – Minicourse Project Presentation</dc:title>
  <dc:creator>Manuel Meßmer</dc:creator>
  <cp:lastModifiedBy>ge69vud</cp:lastModifiedBy>
  <cp:revision>67</cp:revision>
  <cp:lastPrinted>2015-07-30T14:04:45Z</cp:lastPrinted>
  <dcterms:created xsi:type="dcterms:W3CDTF">2018-07-27T10:42:39Z</dcterms:created>
  <dcterms:modified xsi:type="dcterms:W3CDTF">2018-07-31T09:19:22Z</dcterms:modified>
</cp:coreProperties>
</file>